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erriweather" panose="020B0604020202020204" charset="0"/>
      <p:regular r:id="rId37"/>
      <p:bold r:id="rId38"/>
      <p:italic r:id="rId39"/>
      <p:boldItalic r:id="rId40"/>
    </p:embeddedFont>
    <p:embeddedFont>
      <p:font typeface="Amatic SC" panose="020B0604020202020204" charset="-79"/>
      <p:regular r:id="rId41"/>
      <p:bold r:id="rId42"/>
    </p:embeddedFont>
    <p:embeddedFont>
      <p:font typeface="Corbel" panose="020B0503020204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4UjBA9kcN6CFE8SjZkqYsiQEk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4" d="100"/>
          <a:sy n="204" d="100"/>
        </p:scale>
        <p:origin x="56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3" name="Google Shape;20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1" name="Google Shape;2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0" name="Google Shape;2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4" name="Google Shape;2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3" name="Google Shape;2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4" name="Google Shape;2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1" name="Google Shape;2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8" name="Google Shape;21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7" name="Google Shape;2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3" name="Google Shape;2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2" name="Google Shape;20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6" name="Google Shape;2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6" name="Google Shape;2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5" name="Google Shape;2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5" name="Google Shape;22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2" name="Google Shape;22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3" name="Google Shape;22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5" name="Google Shape;227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5" name="Google Shape;228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4" name="Google Shape;229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2" name="Google Shape;230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9" name="Google Shape;20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9" name="Google Shape;20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6" name="Google Shape;20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7" name="Google Shape;20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7" name="Google Shape;2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6" name="Google Shape;2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24" name="Google Shape;2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01">
  <p:cSld name="Title_0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5007427" y="0"/>
            <a:ext cx="2641786" cy="5143500"/>
          </a:xfrm>
          <a:custGeom>
            <a:avLst/>
            <a:gdLst/>
            <a:ahLst/>
            <a:cxnLst/>
            <a:rect l="l" t="t" r="r" b="b"/>
            <a:pathLst>
              <a:path w="3522381" h="6858000" extrusionOk="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764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1"/>
          <p:cNvSpPr>
            <a:spLocks noGrp="1"/>
          </p:cNvSpPr>
          <p:nvPr>
            <p:ph type="pic" idx="2"/>
          </p:nvPr>
        </p:nvSpPr>
        <p:spPr>
          <a:xfrm>
            <a:off x="-1" y="0"/>
            <a:ext cx="5007426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31"/>
          <p:cNvSpPr txBox="1">
            <a:spLocks noGrp="1"/>
          </p:cNvSpPr>
          <p:nvPr>
            <p:ph type="ctrTitle"/>
          </p:nvPr>
        </p:nvSpPr>
        <p:spPr>
          <a:xfrm>
            <a:off x="5455608" y="968829"/>
            <a:ext cx="3284982" cy="270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subTitle" idx="1"/>
          </p:nvPr>
        </p:nvSpPr>
        <p:spPr>
          <a:xfrm>
            <a:off x="5541809" y="4044301"/>
            <a:ext cx="3134106" cy="3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2606E"/>
              </a:buClr>
              <a:buSzPts val="1400"/>
              <a:buNone/>
              <a:defRPr sz="1400">
                <a:solidFill>
                  <a:srgbClr val="B2606E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4" name="Google Shape;14;p31"/>
          <p:cNvGrpSpPr/>
          <p:nvPr/>
        </p:nvGrpSpPr>
        <p:grpSpPr>
          <a:xfrm>
            <a:off x="6855260" y="3790950"/>
            <a:ext cx="507206" cy="85725"/>
            <a:chOff x="9330846" y="5054600"/>
            <a:chExt cx="676275" cy="114300"/>
          </a:xfrm>
        </p:grpSpPr>
        <p:sp>
          <p:nvSpPr>
            <p:cNvPr id="15" name="Google Shape;15;p31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1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31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1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Content_3 column">
  <p:cSld name="02 Content_3 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43"/>
          <p:cNvSpPr txBox="1">
            <a:spLocks noGrp="1"/>
          </p:cNvSpPr>
          <p:nvPr>
            <p:ph type="body" idx="1"/>
          </p:nvPr>
        </p:nvSpPr>
        <p:spPr>
          <a:xfrm>
            <a:off x="2916631" y="2038352"/>
            <a:ext cx="1783080" cy="252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body" idx="3"/>
          </p:nvPr>
        </p:nvSpPr>
        <p:spPr>
          <a:xfrm>
            <a:off x="485775" y="2038352"/>
            <a:ext cx="1783080" cy="252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76546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orbel"/>
              <a:buNone/>
              <a:defRPr sz="18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4"/>
          </p:nvPr>
        </p:nvSpPr>
        <p:spPr>
          <a:xfrm>
            <a:off x="1171575" y="148590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5"/>
          </p:nvPr>
        </p:nvSpPr>
        <p:spPr>
          <a:xfrm>
            <a:off x="3602432" y="148590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6"/>
          </p:nvPr>
        </p:nvSpPr>
        <p:spPr>
          <a:xfrm>
            <a:off x="5347489" y="2038352"/>
            <a:ext cx="1783080" cy="252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7"/>
          </p:nvPr>
        </p:nvSpPr>
        <p:spPr>
          <a:xfrm>
            <a:off x="6033289" y="148590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>
            <a:spLocks noGrp="1"/>
          </p:cNvSpPr>
          <p:nvPr>
            <p:ph type="pic" idx="2"/>
          </p:nvPr>
        </p:nvSpPr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>
            <a:off x="3442716" y="1735074"/>
            <a:ext cx="4944618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>
            <a:off x="3442716" y="3895344"/>
            <a:ext cx="4944618" cy="73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Content_1 column">
  <p:cSld name="04 Content_1 colum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4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54"/>
          <p:cNvSpPr txBox="1">
            <a:spLocks noGrp="1"/>
          </p:cNvSpPr>
          <p:nvPr>
            <p:ph type="body" idx="1"/>
          </p:nvPr>
        </p:nvSpPr>
        <p:spPr>
          <a:xfrm>
            <a:off x="1171575" y="1300220"/>
            <a:ext cx="1828800" cy="318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Char char="•"/>
              <a:defRPr sz="11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76546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orbel"/>
              <a:buNone/>
              <a:defRPr sz="18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4"/>
          <p:cNvSpPr txBox="1">
            <a:spLocks noGrp="1"/>
          </p:cNvSpPr>
          <p:nvPr>
            <p:ph type="body" idx="3"/>
          </p:nvPr>
        </p:nvSpPr>
        <p:spPr>
          <a:xfrm>
            <a:off x="485775" y="130022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4"/>
          <p:cNvSpPr txBox="1">
            <a:spLocks noGrp="1"/>
          </p:cNvSpPr>
          <p:nvPr>
            <p:ph type="sldNum" idx="12"/>
          </p:nvPr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5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55"/>
          <p:cNvSpPr txBox="1">
            <a:spLocks noGrp="1"/>
          </p:cNvSpPr>
          <p:nvPr>
            <p:ph type="ctrTitle"/>
          </p:nvPr>
        </p:nvSpPr>
        <p:spPr>
          <a:xfrm>
            <a:off x="518310" y="1604772"/>
            <a:ext cx="4184246" cy="6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orbel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5"/>
          <p:cNvSpPr txBox="1">
            <a:spLocks noGrp="1"/>
          </p:cNvSpPr>
          <p:nvPr>
            <p:ph type="body" idx="1"/>
          </p:nvPr>
        </p:nvSpPr>
        <p:spPr>
          <a:xfrm>
            <a:off x="1019306" y="2739823"/>
            <a:ext cx="277140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5"/>
          <p:cNvSpPr txBox="1">
            <a:spLocks noGrp="1"/>
          </p:cNvSpPr>
          <p:nvPr>
            <p:ph type="body" idx="3"/>
          </p:nvPr>
        </p:nvSpPr>
        <p:spPr>
          <a:xfrm>
            <a:off x="1019306" y="3294113"/>
            <a:ext cx="277140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55"/>
          <p:cNvSpPr txBox="1">
            <a:spLocks noGrp="1"/>
          </p:cNvSpPr>
          <p:nvPr>
            <p:ph type="body" idx="4"/>
          </p:nvPr>
        </p:nvSpPr>
        <p:spPr>
          <a:xfrm>
            <a:off x="1019306" y="3848404"/>
            <a:ext cx="277140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55"/>
          <p:cNvSpPr txBox="1">
            <a:spLocks noGrp="1"/>
          </p:cNvSpPr>
          <p:nvPr>
            <p:ph type="body" idx="5"/>
          </p:nvPr>
        </p:nvSpPr>
        <p:spPr>
          <a:xfrm>
            <a:off x="1019306" y="4402694"/>
            <a:ext cx="277140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55"/>
          <p:cNvSpPr>
            <a:spLocks noGrp="1"/>
          </p:cNvSpPr>
          <p:nvPr>
            <p:ph type="body" idx="6"/>
          </p:nvPr>
        </p:nvSpPr>
        <p:spPr>
          <a:xfrm>
            <a:off x="518310" y="3221808"/>
            <a:ext cx="352360" cy="35235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55"/>
          <p:cNvSpPr>
            <a:spLocks noGrp="1"/>
          </p:cNvSpPr>
          <p:nvPr>
            <p:ph type="body" idx="7"/>
          </p:nvPr>
        </p:nvSpPr>
        <p:spPr>
          <a:xfrm>
            <a:off x="518310" y="3776099"/>
            <a:ext cx="352360" cy="35235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55"/>
          <p:cNvSpPr>
            <a:spLocks noGrp="1"/>
          </p:cNvSpPr>
          <p:nvPr>
            <p:ph type="body" idx="8"/>
          </p:nvPr>
        </p:nvSpPr>
        <p:spPr>
          <a:xfrm>
            <a:off x="518310" y="4330388"/>
            <a:ext cx="352360" cy="35235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55"/>
          <p:cNvSpPr>
            <a:spLocks noGrp="1"/>
          </p:cNvSpPr>
          <p:nvPr>
            <p:ph type="body" idx="9"/>
          </p:nvPr>
        </p:nvSpPr>
        <p:spPr>
          <a:xfrm>
            <a:off x="518310" y="2667518"/>
            <a:ext cx="352360" cy="35235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6"/>
          <p:cNvSpPr txBox="1">
            <a:spLocks noGrp="1"/>
          </p:cNvSpPr>
          <p:nvPr>
            <p:ph type="ctrTitle"/>
          </p:nvPr>
        </p:nvSpPr>
        <p:spPr>
          <a:xfrm>
            <a:off x="5455608" y="968829"/>
            <a:ext cx="3284982" cy="270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6"/>
          <p:cNvSpPr txBox="1">
            <a:spLocks noGrp="1"/>
          </p:cNvSpPr>
          <p:nvPr>
            <p:ph type="subTitle" idx="1"/>
          </p:nvPr>
        </p:nvSpPr>
        <p:spPr>
          <a:xfrm>
            <a:off x="5541809" y="4044301"/>
            <a:ext cx="3134106" cy="3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2606E"/>
              </a:buClr>
              <a:buSzPts val="1400"/>
              <a:buNone/>
              <a:defRPr sz="1400">
                <a:solidFill>
                  <a:srgbClr val="B2606E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03" name="Google Shape;103;p56"/>
          <p:cNvGrpSpPr/>
          <p:nvPr/>
        </p:nvGrpSpPr>
        <p:grpSpPr>
          <a:xfrm>
            <a:off x="6855260" y="3790950"/>
            <a:ext cx="507206" cy="85725"/>
            <a:chOff x="9330846" y="5054600"/>
            <a:chExt cx="676275" cy="114300"/>
          </a:xfrm>
        </p:grpSpPr>
        <p:sp>
          <p:nvSpPr>
            <p:cNvPr id="104" name="Google Shape;104;p5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6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6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6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56"/>
          <p:cNvSpPr/>
          <p:nvPr/>
        </p:nvSpPr>
        <p:spPr>
          <a:xfrm>
            <a:off x="0" y="0"/>
            <a:ext cx="6426724" cy="5143500"/>
          </a:xfrm>
          <a:custGeom>
            <a:avLst/>
            <a:gdLst/>
            <a:ahLst/>
            <a:cxnLst/>
            <a:rect l="l" t="t" r="r" b="b"/>
            <a:pathLst>
              <a:path w="3522381" h="6858000" extrusionOk="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764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7"/>
          <p:cNvSpPr/>
          <p:nvPr/>
        </p:nvSpPr>
        <p:spPr>
          <a:xfrm>
            <a:off x="3251107" y="0"/>
            <a:ext cx="2641786" cy="5143500"/>
          </a:xfrm>
          <a:custGeom>
            <a:avLst/>
            <a:gdLst/>
            <a:ahLst/>
            <a:cxnLst/>
            <a:rect l="l" t="t" r="r" b="b"/>
            <a:pathLst>
              <a:path w="3522381" h="6858000" extrusionOk="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764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7"/>
          <p:cNvSpPr txBox="1">
            <a:spLocks noGrp="1"/>
          </p:cNvSpPr>
          <p:nvPr>
            <p:ph type="ctrTitle"/>
          </p:nvPr>
        </p:nvSpPr>
        <p:spPr>
          <a:xfrm>
            <a:off x="5455608" y="968829"/>
            <a:ext cx="3284982" cy="270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7"/>
          <p:cNvSpPr txBox="1">
            <a:spLocks noGrp="1"/>
          </p:cNvSpPr>
          <p:nvPr>
            <p:ph type="subTitle" idx="1"/>
          </p:nvPr>
        </p:nvSpPr>
        <p:spPr>
          <a:xfrm>
            <a:off x="5541809" y="4044301"/>
            <a:ext cx="3134106" cy="3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2606E"/>
              </a:buClr>
              <a:buSzPts val="1400"/>
              <a:buNone/>
              <a:defRPr sz="1400">
                <a:solidFill>
                  <a:srgbClr val="B2606E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13" name="Google Shape;113;p57"/>
          <p:cNvGrpSpPr/>
          <p:nvPr/>
        </p:nvGrpSpPr>
        <p:grpSpPr>
          <a:xfrm>
            <a:off x="6855260" y="3790950"/>
            <a:ext cx="507206" cy="85725"/>
            <a:chOff x="9330846" y="5054600"/>
            <a:chExt cx="676275" cy="114300"/>
          </a:xfrm>
        </p:grpSpPr>
        <p:sp>
          <p:nvSpPr>
            <p:cNvPr id="114" name="Google Shape;114;p57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7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7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8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81118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20" name="Google Shape;120;p58"/>
          <p:cNvGrpSpPr/>
          <p:nvPr/>
        </p:nvGrpSpPr>
        <p:grpSpPr>
          <a:xfrm>
            <a:off x="0" y="4564859"/>
            <a:ext cx="9144000" cy="450731"/>
            <a:chOff x="0" y="6086479"/>
            <a:chExt cx="12192000" cy="600974"/>
          </a:xfrm>
        </p:grpSpPr>
        <p:sp>
          <p:nvSpPr>
            <p:cNvPr id="121" name="Google Shape;121;p58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8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58"/>
          <p:cNvSpPr txBox="1"/>
          <p:nvPr/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8"/>
          <p:cNvSpPr txBox="1">
            <a:spLocks noGrp="1"/>
          </p:cNvSpPr>
          <p:nvPr>
            <p:ph type="body" idx="1"/>
          </p:nvPr>
        </p:nvSpPr>
        <p:spPr>
          <a:xfrm>
            <a:off x="474889" y="1369219"/>
            <a:ext cx="811189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9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81118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59"/>
          <p:cNvGrpSpPr/>
          <p:nvPr/>
        </p:nvGrpSpPr>
        <p:grpSpPr>
          <a:xfrm>
            <a:off x="0" y="4564859"/>
            <a:ext cx="9144000" cy="450731"/>
            <a:chOff x="0" y="6086479"/>
            <a:chExt cx="12192000" cy="600974"/>
          </a:xfrm>
        </p:grpSpPr>
        <p:sp>
          <p:nvSpPr>
            <p:cNvPr id="128" name="Google Shape;128;p59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9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59"/>
          <p:cNvSpPr txBox="1"/>
          <p:nvPr/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9"/>
          <p:cNvSpPr txBox="1">
            <a:spLocks noGrp="1"/>
          </p:cNvSpPr>
          <p:nvPr>
            <p:ph type="body" idx="1"/>
          </p:nvPr>
        </p:nvSpPr>
        <p:spPr>
          <a:xfrm>
            <a:off x="474890" y="1369219"/>
            <a:ext cx="4039961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5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5763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0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81118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35" name="Google Shape;135;p60"/>
          <p:cNvGrpSpPr/>
          <p:nvPr/>
        </p:nvGrpSpPr>
        <p:grpSpPr>
          <a:xfrm>
            <a:off x="0" y="4564859"/>
            <a:ext cx="9144000" cy="450731"/>
            <a:chOff x="0" y="6086479"/>
            <a:chExt cx="12192000" cy="600974"/>
          </a:xfrm>
        </p:grpSpPr>
        <p:sp>
          <p:nvSpPr>
            <p:cNvPr id="136" name="Google Shape;136;p60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0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60"/>
          <p:cNvSpPr txBox="1"/>
          <p:nvPr/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0"/>
          <p:cNvSpPr txBox="1">
            <a:spLocks noGrp="1"/>
          </p:cNvSpPr>
          <p:nvPr>
            <p:ph type="body" idx="1"/>
          </p:nvPr>
        </p:nvSpPr>
        <p:spPr>
          <a:xfrm>
            <a:off x="474890" y="1260872"/>
            <a:ext cx="399911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0" name="Google Shape;140;p60"/>
          <p:cNvSpPr txBox="1">
            <a:spLocks noGrp="1"/>
          </p:cNvSpPr>
          <p:nvPr>
            <p:ph type="body" idx="2"/>
          </p:nvPr>
        </p:nvSpPr>
        <p:spPr>
          <a:xfrm>
            <a:off x="4629150" y="1260872"/>
            <a:ext cx="3957638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1" name="Google Shape;141;p60"/>
          <p:cNvSpPr txBox="1">
            <a:spLocks noGrp="1"/>
          </p:cNvSpPr>
          <p:nvPr>
            <p:ph type="body" idx="3"/>
          </p:nvPr>
        </p:nvSpPr>
        <p:spPr>
          <a:xfrm>
            <a:off x="474890" y="1878806"/>
            <a:ext cx="399911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6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57638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1"/>
          <p:cNvGrpSpPr/>
          <p:nvPr/>
        </p:nvGrpSpPr>
        <p:grpSpPr>
          <a:xfrm>
            <a:off x="0" y="4564859"/>
            <a:ext cx="9144000" cy="450731"/>
            <a:chOff x="0" y="6086479"/>
            <a:chExt cx="12192000" cy="600974"/>
          </a:xfrm>
        </p:grpSpPr>
        <p:sp>
          <p:nvSpPr>
            <p:cNvPr id="145" name="Google Shape;145;p61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61"/>
          <p:cNvSpPr txBox="1"/>
          <p:nvPr/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9" name="Google Shape;149;p61"/>
          <p:cNvSpPr txBox="1">
            <a:spLocks noGrp="1"/>
          </p:cNvSpPr>
          <p:nvPr>
            <p:ph type="body" idx="2"/>
          </p:nvPr>
        </p:nvSpPr>
        <p:spPr>
          <a:xfrm>
            <a:off x="3887391" y="740569"/>
            <a:ext cx="4699397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50" name="Google Shape;150;p6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ntent_2 column">
  <p:cSld name="01 Content_2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>
            <a:spLocks noGrp="1"/>
          </p:cNvSpPr>
          <p:nvPr>
            <p:ph type="pic" idx="2"/>
          </p:nvPr>
        </p:nvSpPr>
        <p:spPr>
          <a:xfrm>
            <a:off x="5127094" y="0"/>
            <a:ext cx="4016906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3289918" y="2038352"/>
            <a:ext cx="2125980" cy="252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body" idx="3"/>
          </p:nvPr>
        </p:nvSpPr>
        <p:spPr>
          <a:xfrm>
            <a:off x="485775" y="2038352"/>
            <a:ext cx="2125980" cy="252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474890" y="418079"/>
            <a:ext cx="5168673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4"/>
          </p:nvPr>
        </p:nvSpPr>
        <p:spPr>
          <a:xfrm>
            <a:off x="1429838" y="148590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5"/>
          </p:nvPr>
        </p:nvSpPr>
        <p:spPr>
          <a:xfrm>
            <a:off x="4233982" y="148590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62"/>
          <p:cNvGrpSpPr/>
          <p:nvPr/>
        </p:nvGrpSpPr>
        <p:grpSpPr>
          <a:xfrm>
            <a:off x="0" y="4564859"/>
            <a:ext cx="9144000" cy="450731"/>
            <a:chOff x="0" y="6086479"/>
            <a:chExt cx="12192000" cy="600974"/>
          </a:xfrm>
        </p:grpSpPr>
        <p:sp>
          <p:nvSpPr>
            <p:cNvPr id="153" name="Google Shape;153;p62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2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62"/>
          <p:cNvSpPr txBox="1"/>
          <p:nvPr/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8" name="Google Shape;158;p62"/>
          <p:cNvSpPr>
            <a:spLocks noGrp="1"/>
          </p:cNvSpPr>
          <p:nvPr>
            <p:ph type="pic" idx="2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5" name="Google Shape;165;p33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" name="Google Shape;166;p33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33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33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1" name="Google Shape;171;p33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3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3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33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81" name="Google Shape;181;p33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33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96" name="Google Shape;196;p33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33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200" name="Google Shape;200;p33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3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3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33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260" name="Google Shape;260;p33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34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277" name="Google Shape;277;p34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34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281" name="Google Shape;281;p34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34"/>
          <p:cNvGrpSpPr/>
          <p:nvPr/>
        </p:nvGrpSpPr>
        <p:grpSpPr>
          <a:xfrm>
            <a:off x="50" y="1232900"/>
            <a:ext cx="454630" cy="816990"/>
            <a:chOff x="50" y="1232900"/>
            <a:chExt cx="454630" cy="816990"/>
          </a:xfrm>
        </p:grpSpPr>
        <p:sp>
          <p:nvSpPr>
            <p:cNvPr id="285" name="Google Shape;285;p34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34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289" name="Google Shape;289;p34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34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293" name="Google Shape;293;p34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34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302" name="Google Shape;302;p34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34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311" name="Google Shape;311;p34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34"/>
          <p:cNvGrpSpPr/>
          <p:nvPr/>
        </p:nvGrpSpPr>
        <p:grpSpPr>
          <a:xfrm>
            <a:off x="7847220" y="3073038"/>
            <a:ext cx="598867" cy="595529"/>
            <a:chOff x="5944870" y="3341438"/>
            <a:chExt cx="598867" cy="595529"/>
          </a:xfrm>
        </p:grpSpPr>
        <p:sp>
          <p:nvSpPr>
            <p:cNvPr id="322" name="Google Shape;322;p34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34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325" name="Google Shape;325;p34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34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330" name="Google Shape;330;p34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4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34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34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62" name="Google Shape;462;p3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45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65" name="Google Shape;465;p45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45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69" name="Google Shape;469;p45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5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5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5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45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490" name="Google Shape;490;p45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5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5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5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5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5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45"/>
          <p:cNvGrpSpPr/>
          <p:nvPr/>
        </p:nvGrpSpPr>
        <p:grpSpPr>
          <a:xfrm>
            <a:off x="7117967" y="3590460"/>
            <a:ext cx="2026021" cy="1547117"/>
            <a:chOff x="6445945" y="4797602"/>
            <a:chExt cx="2706052" cy="2066404"/>
          </a:xfrm>
        </p:grpSpPr>
        <p:sp>
          <p:nvSpPr>
            <p:cNvPr id="497" name="Google Shape;497;p45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5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" name="Google Shape;510;p45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11" name="Google Shape;511;p45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5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5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5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5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5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5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45"/>
          <p:cNvGrpSpPr/>
          <p:nvPr/>
        </p:nvGrpSpPr>
        <p:grpSpPr>
          <a:xfrm>
            <a:off x="2444861" y="3871736"/>
            <a:ext cx="2459623" cy="1079998"/>
            <a:chOff x="1573057" y="5173288"/>
            <a:chExt cx="3285191" cy="1442497"/>
          </a:xfrm>
        </p:grpSpPr>
        <p:sp>
          <p:nvSpPr>
            <p:cNvPr id="529" name="Google Shape;529;p45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p45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6"/>
          <p:cNvSpPr/>
          <p:nvPr/>
        </p:nvSpPr>
        <p:spPr>
          <a:xfrm>
            <a:off x="-41" y="3467769"/>
            <a:ext cx="1054449" cy="1673686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8" name="Google Shape;668;p46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669" name="Google Shape;669;p46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6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46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674" name="Google Shape;674;p46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46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6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6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6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6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6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6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6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6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6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6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6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6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6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46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731" name="Google Shape;731;p46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6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6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6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46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738" name="Google Shape;738;p46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6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1" name="Google Shape;741;p46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742" name="Google Shape;742;p46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6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46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746" name="Google Shape;746;p46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6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6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6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6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6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6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6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6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6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6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6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6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6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6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6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6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6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6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6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46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784" name="Google Shape;784;p46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6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6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6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6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6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6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6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6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6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6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6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6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6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1" name="Google Shape;931;p46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2" name="Google Shape;932;p46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3" name="Google Shape;933;p4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7"/>
          <p:cNvSpPr txBox="1">
            <a:spLocks noGrp="1"/>
          </p:cNvSpPr>
          <p:nvPr>
            <p:ph type="body" idx="1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 i="1">
                <a:solidFill>
                  <a:schemeClr val="accent1"/>
                </a:solidFill>
              </a:defRPr>
            </a:lvl1pPr>
            <a:lvl2pPr marL="914400" lvl="1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>
                <a:solidFill>
                  <a:schemeClr val="accent1"/>
                </a:solidFill>
              </a:defRPr>
            </a:lvl2pPr>
            <a:lvl3pPr marL="1371600" lvl="2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>
                <a:solidFill>
                  <a:schemeClr val="accent1"/>
                </a:solidFill>
              </a:defRPr>
            </a:lvl3pPr>
            <a:lvl4pPr marL="1828800" lvl="3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4pPr>
            <a:lvl5pPr marL="2286000" lvl="4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5pPr>
            <a:lvl6pPr marL="2743200" lvl="5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6pPr>
            <a:lvl7pPr marL="3200400" lvl="6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7pPr>
            <a:lvl8pPr marL="3657600" lvl="7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8pPr>
            <a:lvl9pPr marL="4114800" lvl="8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6" name="Google Shape;936;p4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37" name="Google Shape;937;p47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938" name="Google Shape;938;p47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p47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942" name="Google Shape;942;p47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2" name="Google Shape;962;p47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963" name="Google Shape;963;p47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47"/>
          <p:cNvGrpSpPr/>
          <p:nvPr/>
        </p:nvGrpSpPr>
        <p:grpSpPr>
          <a:xfrm>
            <a:off x="7117967" y="3590460"/>
            <a:ext cx="2026021" cy="1547117"/>
            <a:chOff x="6445945" y="4797602"/>
            <a:chExt cx="2706052" cy="2066404"/>
          </a:xfrm>
        </p:grpSpPr>
        <p:sp>
          <p:nvSpPr>
            <p:cNvPr id="970" name="Google Shape;970;p47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3" name="Google Shape;983;p47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984" name="Google Shape;984;p47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47"/>
          <p:cNvGrpSpPr/>
          <p:nvPr/>
        </p:nvGrpSpPr>
        <p:grpSpPr>
          <a:xfrm>
            <a:off x="2444861" y="3871736"/>
            <a:ext cx="2459623" cy="1079998"/>
            <a:chOff x="1573057" y="5173288"/>
            <a:chExt cx="3285191" cy="1442497"/>
          </a:xfrm>
        </p:grpSpPr>
        <p:sp>
          <p:nvSpPr>
            <p:cNvPr id="1002" name="Google Shape;1002;p47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oogle Shape;1139;p4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140" name="Google Shape;1140;p4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4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144" name="Google Shape;1144;p4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48"/>
          <p:cNvGrpSpPr/>
          <p:nvPr/>
        </p:nvGrpSpPr>
        <p:grpSpPr>
          <a:xfrm>
            <a:off x="50" y="1232900"/>
            <a:ext cx="454630" cy="816990"/>
            <a:chOff x="50" y="1232900"/>
            <a:chExt cx="454630" cy="816990"/>
          </a:xfrm>
        </p:grpSpPr>
        <p:sp>
          <p:nvSpPr>
            <p:cNvPr id="1148" name="Google Shape;1148;p4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1" name="Google Shape;1151;p4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152" name="Google Shape;1152;p4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5" name="Google Shape;1155;p4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156" name="Google Shape;1156;p4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4" name="Google Shape;1164;p4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165" name="Google Shape;1165;p4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3" name="Google Shape;1173;p4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174" name="Google Shape;1174;p4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4" name="Google Shape;1184;p48"/>
          <p:cNvGrpSpPr/>
          <p:nvPr/>
        </p:nvGrpSpPr>
        <p:grpSpPr>
          <a:xfrm>
            <a:off x="7847220" y="3073038"/>
            <a:ext cx="598867" cy="595529"/>
            <a:chOff x="5944870" y="3341438"/>
            <a:chExt cx="598867" cy="595529"/>
          </a:xfrm>
        </p:grpSpPr>
        <p:sp>
          <p:nvSpPr>
            <p:cNvPr id="1185" name="Google Shape;1185;p4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7" name="Google Shape;1187;p4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88" name="Google Shape;1188;p4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4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93" name="Google Shape;1193;p4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3" name="Google Shape;1323;p4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324" name="Google Shape;1324;p48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325" name="Google Shape;1325;p48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326" name="Google Shape;1326;p4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49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329" name="Google Shape;1329;p49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2" name="Google Shape;1332;p49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333" name="Google Shape;1333;p49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9"/>
          <p:cNvGrpSpPr/>
          <p:nvPr/>
        </p:nvGrpSpPr>
        <p:grpSpPr>
          <a:xfrm>
            <a:off x="50" y="1232900"/>
            <a:ext cx="454630" cy="816990"/>
            <a:chOff x="50" y="1232900"/>
            <a:chExt cx="454630" cy="816990"/>
          </a:xfrm>
        </p:grpSpPr>
        <p:sp>
          <p:nvSpPr>
            <p:cNvPr id="1337" name="Google Shape;1337;p49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49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341" name="Google Shape;1341;p49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4" name="Google Shape;1344;p49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345" name="Google Shape;1345;p49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3" name="Google Shape;1353;p49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354" name="Google Shape;1354;p49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2" name="Google Shape;1362;p49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363" name="Google Shape;1363;p49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9"/>
          <p:cNvGrpSpPr/>
          <p:nvPr/>
        </p:nvGrpSpPr>
        <p:grpSpPr>
          <a:xfrm>
            <a:off x="7847220" y="3073038"/>
            <a:ext cx="598867" cy="595529"/>
            <a:chOff x="5944870" y="3341438"/>
            <a:chExt cx="598867" cy="595529"/>
          </a:xfrm>
        </p:grpSpPr>
        <p:sp>
          <p:nvSpPr>
            <p:cNvPr id="1374" name="Google Shape;1374;p49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6" name="Google Shape;1376;p49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77" name="Google Shape;1377;p49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49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82" name="Google Shape;1382;p49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9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2" name="Google Shape;1512;p49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513" name="Google Shape;1513;p49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14" name="Google Shape;1514;p49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15" name="Google Shape;1515;p49"/>
          <p:cNvSpPr txBox="1">
            <a:spLocks noGrp="1"/>
          </p:cNvSpPr>
          <p:nvPr>
            <p:ph type="body" idx="3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16" name="Google Shape;1516;p4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50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519" name="Google Shape;1519;p50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0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0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2" name="Google Shape;1522;p50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523" name="Google Shape;1523;p50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6" name="Google Shape;1526;p50"/>
          <p:cNvGrpSpPr/>
          <p:nvPr/>
        </p:nvGrpSpPr>
        <p:grpSpPr>
          <a:xfrm>
            <a:off x="50" y="1232900"/>
            <a:ext cx="454630" cy="816990"/>
            <a:chOff x="50" y="1232900"/>
            <a:chExt cx="454630" cy="816990"/>
          </a:xfrm>
        </p:grpSpPr>
        <p:sp>
          <p:nvSpPr>
            <p:cNvPr id="1527" name="Google Shape;1527;p50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0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0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50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531" name="Google Shape;1531;p50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0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0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4" name="Google Shape;1534;p50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535" name="Google Shape;1535;p50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0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0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0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0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0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0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0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3" name="Google Shape;1543;p50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544" name="Google Shape;1544;p50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0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50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0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50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50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0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50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2" name="Google Shape;1552;p50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553" name="Google Shape;1553;p50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50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50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50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50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50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50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50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50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50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3" name="Google Shape;1563;p50"/>
          <p:cNvGrpSpPr/>
          <p:nvPr/>
        </p:nvGrpSpPr>
        <p:grpSpPr>
          <a:xfrm>
            <a:off x="7847220" y="3073038"/>
            <a:ext cx="598867" cy="595529"/>
            <a:chOff x="5944870" y="3341438"/>
            <a:chExt cx="598867" cy="595529"/>
          </a:xfrm>
        </p:grpSpPr>
        <p:sp>
          <p:nvSpPr>
            <p:cNvPr id="1564" name="Google Shape;1564;p50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50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6" name="Google Shape;1566;p50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567" name="Google Shape;1567;p50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50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50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50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50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572" name="Google Shape;1572;p50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50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50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50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50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50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50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50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50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50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50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50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50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50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50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50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50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50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50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50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50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50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50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50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50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50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50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50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50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50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50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50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50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50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50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50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50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50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50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50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50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50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50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50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50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50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50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50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50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50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50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50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50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50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50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50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50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50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50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50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50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50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50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50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50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50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50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50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50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50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50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50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50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50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50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50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50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50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50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50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0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0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50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50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50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50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50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50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50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50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50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50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50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50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50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50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50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50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50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50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50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50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50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50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50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50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50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50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5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oogle Shape;1705;p5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06" name="Google Shape;1706;p5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5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5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9" name="Google Shape;1709;p51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0" name="Google Shape;1710;p5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11" name="Google Shape;1711;p5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0" name="Google Shape;1720;p5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21" name="Google Shape;1721;p5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5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5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5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5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736" name="Google Shape;1736;p5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9" name="Google Shape;1739;p5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740" name="Google Shape;1740;p5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5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5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5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5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5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5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5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5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5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5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5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5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5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5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9" name="Google Shape;1799;p5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00" name="Google Shape;1800;p5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5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5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5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5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5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5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5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5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5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5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5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5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5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5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5" name="Google Shape;1815;p51"/>
          <p:cNvSpPr txBox="1">
            <a:spLocks noGrp="1"/>
          </p:cNvSpPr>
          <p:nvPr>
            <p:ph type="body" idx="1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816" name="Google Shape;1816;p5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81118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9" name="Google Shape;29;p36"/>
          <p:cNvGrpSpPr/>
          <p:nvPr/>
        </p:nvGrpSpPr>
        <p:grpSpPr>
          <a:xfrm>
            <a:off x="0" y="4564859"/>
            <a:ext cx="9144000" cy="450731"/>
            <a:chOff x="0" y="6086479"/>
            <a:chExt cx="12192000" cy="600974"/>
          </a:xfrm>
        </p:grpSpPr>
        <p:sp>
          <p:nvSpPr>
            <p:cNvPr id="30" name="Google Shape;30;p36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36"/>
          <p:cNvSpPr txBox="1"/>
          <p:nvPr/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8" name="Google Shape;1818;p5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819" name="Google Shape;1819;p52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52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52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2" name="Google Shape;1822;p52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3" name="Google Shape;1823;p5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824" name="Google Shape;1824;p52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52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52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52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52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52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52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52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52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5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834" name="Google Shape;1834;p52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52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52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52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52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52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52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52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52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52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52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52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52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52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8" name="Google Shape;1848;p5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49" name="Google Shape;1849;p52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52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52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5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53" name="Google Shape;1853;p52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52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52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52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52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52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52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52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52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52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52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52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52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52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52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52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52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52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52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52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52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52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52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52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52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52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52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52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52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52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52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52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52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52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52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52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52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52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52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52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52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52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52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52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52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52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52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52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52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52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52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52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52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52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52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52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52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52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52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2" name="Google Shape;1912;p5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913" name="Google Shape;1913;p52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52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52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52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52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52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52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52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52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52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52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52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52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52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52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5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chemeClr val="accent1"/>
        </a:solidFill>
        <a:effectLst/>
      </p:bgPr>
    </p:bg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0" name="Google Shape;1930;p53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931" name="Google Shape;1931;p53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53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53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4" name="Google Shape;1934;p53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5" name="Google Shape;1935;p53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936" name="Google Shape;1936;p53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53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53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53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53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53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53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53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53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5" name="Google Shape;1945;p53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946" name="Google Shape;1946;p53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53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53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53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53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53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53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53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53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53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53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53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53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53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0" name="Google Shape;1960;p53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961" name="Google Shape;1961;p53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53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53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4" name="Google Shape;1964;p53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965" name="Google Shape;1965;p53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53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53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53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53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53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53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53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53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53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53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53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53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53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53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53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53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53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53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53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53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53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53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53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53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53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53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53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53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53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53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53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53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53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53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53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53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53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53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53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53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53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53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53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53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53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53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3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53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53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53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53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53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53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53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53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53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53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53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4" name="Google Shape;2024;p53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2025" name="Google Shape;2025;p53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53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53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53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53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53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53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53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53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53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53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53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53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53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53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0" name="Google Shape;2040;p5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02">
  <p:cSld name="Title_0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/>
          <p:nvPr/>
        </p:nvSpPr>
        <p:spPr>
          <a:xfrm>
            <a:off x="4134715" y="0"/>
            <a:ext cx="2641786" cy="5143500"/>
          </a:xfrm>
          <a:custGeom>
            <a:avLst/>
            <a:gdLst/>
            <a:ahLst/>
            <a:cxnLst/>
            <a:rect l="l" t="t" r="r" b="b"/>
            <a:pathLst>
              <a:path w="3522381" h="6858000" extrusionOk="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764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7"/>
          <p:cNvSpPr>
            <a:spLocks noGrp="1"/>
          </p:cNvSpPr>
          <p:nvPr>
            <p:ph type="pic" idx="2"/>
          </p:nvPr>
        </p:nvSpPr>
        <p:spPr>
          <a:xfrm>
            <a:off x="-1" y="0"/>
            <a:ext cx="4128516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37"/>
          <p:cNvSpPr txBox="1">
            <a:spLocks noGrp="1"/>
          </p:cNvSpPr>
          <p:nvPr>
            <p:ph type="ctrTitle"/>
          </p:nvPr>
        </p:nvSpPr>
        <p:spPr>
          <a:xfrm>
            <a:off x="5455608" y="968829"/>
            <a:ext cx="3284982" cy="270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subTitle" idx="1"/>
          </p:nvPr>
        </p:nvSpPr>
        <p:spPr>
          <a:xfrm>
            <a:off x="5541809" y="4044301"/>
            <a:ext cx="3134106" cy="3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2606E"/>
              </a:buClr>
              <a:buSzPts val="1400"/>
              <a:buNone/>
              <a:defRPr sz="1400">
                <a:solidFill>
                  <a:srgbClr val="B2606E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03">
  <p:cSld name="Title_0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>
            <a:spLocks noGrp="1"/>
          </p:cNvSpPr>
          <p:nvPr>
            <p:ph type="pic" idx="2"/>
          </p:nvPr>
        </p:nvSpPr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38"/>
          <p:cNvSpPr txBox="1">
            <a:spLocks noGrp="1"/>
          </p:cNvSpPr>
          <p:nvPr>
            <p:ph type="ctrTitle"/>
          </p:nvPr>
        </p:nvSpPr>
        <p:spPr>
          <a:xfrm>
            <a:off x="237015" y="1803175"/>
            <a:ext cx="3997529" cy="1309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orbe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subTitle" idx="1"/>
          </p:nvPr>
        </p:nvSpPr>
        <p:spPr>
          <a:xfrm>
            <a:off x="339885" y="3414968"/>
            <a:ext cx="3787133" cy="3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_Important Text 01">
  <p:cSld name="2 Images_Important Text 0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>
            <a:spLocks noGrp="1"/>
          </p:cNvSpPr>
          <p:nvPr>
            <p:ph type="pic" idx="2"/>
          </p:nvPr>
        </p:nvSpPr>
        <p:spPr>
          <a:xfrm>
            <a:off x="4848225" y="0"/>
            <a:ext cx="42957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39"/>
          <p:cNvSpPr>
            <a:spLocks noGrp="1"/>
          </p:cNvSpPr>
          <p:nvPr>
            <p:ph type="pic" idx="3"/>
          </p:nvPr>
        </p:nvSpPr>
        <p:spPr>
          <a:xfrm>
            <a:off x="0" y="0"/>
            <a:ext cx="606547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589190" y="3785330"/>
            <a:ext cx="3754211" cy="75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589190" y="3061101"/>
            <a:ext cx="3754211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sldNum" idx="12"/>
          </p:nvPr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Content">
  <p:cSld name="05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0"/>
          <p:cNvSpPr txBox="1">
            <a:spLocks noGrp="1"/>
          </p:cNvSpPr>
          <p:nvPr>
            <p:ph type="body" idx="1"/>
          </p:nvPr>
        </p:nvSpPr>
        <p:spPr>
          <a:xfrm>
            <a:off x="1171575" y="1300220"/>
            <a:ext cx="6400800" cy="318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81118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2"/>
          </p:nvPr>
        </p:nvSpPr>
        <p:spPr>
          <a:xfrm>
            <a:off x="485775" y="130022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52" name="Google Shape;52;p40"/>
          <p:cNvGrpSpPr/>
          <p:nvPr/>
        </p:nvGrpSpPr>
        <p:grpSpPr>
          <a:xfrm>
            <a:off x="0" y="4564859"/>
            <a:ext cx="9144000" cy="450731"/>
            <a:chOff x="0" y="6086479"/>
            <a:chExt cx="12192000" cy="600974"/>
          </a:xfrm>
        </p:grpSpPr>
        <p:sp>
          <p:nvSpPr>
            <p:cNvPr id="53" name="Google Shape;53;p40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0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40"/>
          <p:cNvSpPr txBox="1"/>
          <p:nvPr/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1"/>
          <p:cNvGrpSpPr/>
          <p:nvPr/>
        </p:nvGrpSpPr>
        <p:grpSpPr>
          <a:xfrm>
            <a:off x="0" y="4564859"/>
            <a:ext cx="9144000" cy="450731"/>
            <a:chOff x="0" y="6086479"/>
            <a:chExt cx="12192000" cy="600974"/>
          </a:xfrm>
        </p:grpSpPr>
        <p:sp>
          <p:nvSpPr>
            <p:cNvPr id="58" name="Google Shape;58;p41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1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Content_2 column Vertical">
  <p:cSld name="03 Content_2 column Vertica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42"/>
          <p:cNvSpPr txBox="1">
            <a:spLocks noGrp="1"/>
          </p:cNvSpPr>
          <p:nvPr>
            <p:ph type="body" idx="1"/>
          </p:nvPr>
        </p:nvSpPr>
        <p:spPr>
          <a:xfrm>
            <a:off x="1357313" y="1385945"/>
            <a:ext cx="5486400" cy="109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Char char="•"/>
              <a:defRPr sz="11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76546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orbel"/>
              <a:buNone/>
              <a:defRPr sz="18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body" idx="3"/>
          </p:nvPr>
        </p:nvSpPr>
        <p:spPr>
          <a:xfrm>
            <a:off x="485775" y="172831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body" idx="4"/>
          </p:nvPr>
        </p:nvSpPr>
        <p:spPr>
          <a:xfrm>
            <a:off x="1357313" y="3036390"/>
            <a:ext cx="5486400" cy="109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Char char="•"/>
              <a:defRPr sz="11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body" idx="5"/>
          </p:nvPr>
        </p:nvSpPr>
        <p:spPr>
          <a:xfrm>
            <a:off x="485775" y="3378755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sldNum" idx="12"/>
          </p:nvPr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sldNum" idx="12"/>
          </p:nvPr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  <a:defRPr sz="33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Fii-Knk9lZc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v0aHw1AF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smelnick@calarts.ed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5" name="Google Shape;2045;p1" descr="Three people sitting at picnic tabl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1913" y="0"/>
            <a:ext cx="50074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6" name="Google Shape;2046;p1"/>
          <p:cNvSpPr txBox="1">
            <a:spLocks noGrp="1"/>
          </p:cNvSpPr>
          <p:nvPr>
            <p:ph type="ctrTitle"/>
          </p:nvPr>
        </p:nvSpPr>
        <p:spPr>
          <a:xfrm>
            <a:off x="5136125" y="1150375"/>
            <a:ext cx="3868800" cy="23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</a:pPr>
            <a:r>
              <a:rPr lang="en" sz="3200"/>
              <a:t>Student Employment Training</a:t>
            </a:r>
            <a:r>
              <a:rPr lang="en" sz="3600"/>
              <a:t>: </a:t>
            </a:r>
            <a:br>
              <a:rPr lang="en" sz="3600"/>
            </a:br>
            <a:r>
              <a:rPr lang="en" sz="3200" i="1"/>
              <a:t>The Keys to Success at CalArts and beyond</a:t>
            </a:r>
            <a:endParaRPr sz="2900" i="1"/>
          </a:p>
        </p:txBody>
      </p:sp>
      <p:grpSp>
        <p:nvGrpSpPr>
          <p:cNvPr id="2047" name="Google Shape;2047;p1" descr="decorative element"/>
          <p:cNvGrpSpPr/>
          <p:nvPr/>
        </p:nvGrpSpPr>
        <p:grpSpPr>
          <a:xfrm>
            <a:off x="-11913" y="0"/>
            <a:ext cx="4656487" cy="5143500"/>
            <a:chOff x="-3740" y="0"/>
            <a:chExt cx="6208649" cy="6858000"/>
          </a:xfrm>
        </p:grpSpPr>
        <p:sp>
          <p:nvSpPr>
            <p:cNvPr id="2048" name="Google Shape;2048;p1"/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/>
              <a:ahLst/>
              <a:cxnLst/>
              <a:rect l="l" t="t" r="r" b="b"/>
              <a:pathLst>
                <a:path w="6208649" h="6858000" extrusionOk="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2F2F2">
                <a:alpha val="55294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1"/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5294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10"/>
          <p:cNvSpPr txBox="1">
            <a:spLocks noGrp="1"/>
          </p:cNvSpPr>
          <p:nvPr>
            <p:ph type="ctrTitle"/>
          </p:nvPr>
        </p:nvSpPr>
        <p:spPr>
          <a:xfrm>
            <a:off x="2934387" y="175631"/>
            <a:ext cx="39975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434F"/>
              </a:buClr>
              <a:buSzPts val="3300"/>
              <a:buFont typeface="Corbel"/>
              <a:buNone/>
            </a:pPr>
            <a:r>
              <a:rPr lang="en">
                <a:solidFill>
                  <a:srgbClr val="8A434F"/>
                </a:solidFill>
              </a:rPr>
              <a:t>Sick Leave</a:t>
            </a:r>
            <a:endParaRPr/>
          </a:p>
        </p:txBody>
      </p:sp>
      <p:sp>
        <p:nvSpPr>
          <p:cNvPr id="2134" name="Google Shape;2134;p10"/>
          <p:cNvSpPr txBox="1">
            <a:spLocks noGrp="1"/>
          </p:cNvSpPr>
          <p:nvPr>
            <p:ph type="subTitle" idx="1"/>
          </p:nvPr>
        </p:nvSpPr>
        <p:spPr>
          <a:xfrm>
            <a:off x="256251" y="885159"/>
            <a:ext cx="4569440" cy="3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b="1" dirty="0">
                <a:solidFill>
                  <a:schemeClr val="dk1"/>
                </a:solidFill>
              </a:rPr>
              <a:t>Rule of Thumb: If you are sick, do not come to work! </a:t>
            </a:r>
            <a:endParaRPr dirty="0"/>
          </a:p>
        </p:txBody>
      </p:sp>
      <p:pic>
        <p:nvPicPr>
          <p:cNvPr id="2135" name="Google Shape;2135;p10" descr="Image result for si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0833" y="1547231"/>
            <a:ext cx="4217355" cy="281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136" name="Google Shape;2136;p10"/>
          <p:cNvSpPr txBox="1"/>
          <p:nvPr/>
        </p:nvSpPr>
        <p:spPr>
          <a:xfrm>
            <a:off x="387475" y="1228494"/>
            <a:ext cx="3749700" cy="236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ample notice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aren’t feeling well the night before your shift, let your supervisor know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start feeling sick during the day of your shift, give as much notice as possible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both your primary supervisor and a secondary supervisor know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AutoNum type="arabicPeriod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come back to work until you are feeling </a:t>
            </a:r>
            <a:r>
              <a:rPr lang="en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10"/>
          <p:cNvSpPr txBox="1"/>
          <p:nvPr/>
        </p:nvSpPr>
        <p:spPr>
          <a:xfrm>
            <a:off x="387464" y="3646248"/>
            <a:ext cx="4106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Your Sick Leave accrues at a rate of .33 per 1 hours worked or 1 hour for every 30 hours worked. Up to 24 hours of that sick leave carries over to the next calendar year. Accrued hours are viewable on </a:t>
            </a:r>
            <a:r>
              <a:rPr lang="en" sz="1400" b="0" i="0" u="none" strike="noStrike" cap="none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Paycom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**USE IT OR LOOSE IT***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2" name="Google Shape;2142;p11" descr="group of students runnin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6547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3" name="Google Shape;2143;p11" descr="decorative element"/>
          <p:cNvGrpSpPr/>
          <p:nvPr/>
        </p:nvGrpSpPr>
        <p:grpSpPr>
          <a:xfrm>
            <a:off x="0" y="2855897"/>
            <a:ext cx="5430763" cy="1979106"/>
            <a:chOff x="0" y="3808320"/>
            <a:chExt cx="7833208" cy="2547440"/>
          </a:xfrm>
        </p:grpSpPr>
        <p:sp>
          <p:nvSpPr>
            <p:cNvPr id="2144" name="Google Shape;2144;p11"/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/>
              <a:ahLst/>
              <a:cxnLst/>
              <a:rect l="l" t="t" r="r" b="b"/>
              <a:pathLst>
                <a:path w="7833208" h="2547440" extrusionOk="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/>
              <a:ahLst/>
              <a:cxnLst/>
              <a:rect l="l" t="t" r="r" b="b"/>
              <a:pathLst>
                <a:path w="7692571" h="2547440" extrusionOk="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7" name="Google Shape;2147;p11" descr="decorative element"/>
          <p:cNvSpPr/>
          <p:nvPr/>
        </p:nvSpPr>
        <p:spPr>
          <a:xfrm>
            <a:off x="8318408" y="4564859"/>
            <a:ext cx="450730" cy="450731"/>
          </a:xfrm>
          <a:prstGeom prst="ellipse">
            <a:avLst/>
          </a:prstGeom>
          <a:solidFill>
            <a:srgbClr val="8A434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8" name="Google Shape;2148;p11"/>
          <p:cNvSpPr txBox="1">
            <a:spLocks noGrp="1"/>
          </p:cNvSpPr>
          <p:nvPr>
            <p:ph type="body" idx="1"/>
          </p:nvPr>
        </p:nvSpPr>
        <p:spPr>
          <a:xfrm>
            <a:off x="589190" y="3785330"/>
            <a:ext cx="3754211" cy="75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dirty="0">
                <a:solidFill>
                  <a:schemeClr val="dk1"/>
                </a:solidFill>
              </a:rPr>
              <a:t>The first few weeks of a new job can be exciting, but also very overwhelming and stressful, let’s go over some ways to start your position on the right (or left) foot!</a:t>
            </a:r>
            <a:endParaRPr dirty="0"/>
          </a:p>
        </p:txBody>
      </p:sp>
      <p:sp>
        <p:nvSpPr>
          <p:cNvPr id="2149" name="Google Shape;2149;p11"/>
          <p:cNvSpPr txBox="1">
            <a:spLocks noGrp="1"/>
          </p:cNvSpPr>
          <p:nvPr>
            <p:ph type="title"/>
          </p:nvPr>
        </p:nvSpPr>
        <p:spPr>
          <a:xfrm>
            <a:off x="589190" y="3061101"/>
            <a:ext cx="3754211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dirty="0"/>
              <a:t>Start your job off on the right foot. </a:t>
            </a: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2150" name="Google Shape;2150;p11"/>
          <p:cNvSpPr txBox="1"/>
          <p:nvPr/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1" name="Google Shape;2151;p11" descr="stack of books on the groun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48225" y="0"/>
            <a:ext cx="4295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p12"/>
          <p:cNvSpPr>
            <a:spLocks noGrp="1"/>
          </p:cNvSpPr>
          <p:nvPr>
            <p:ph type="pic" idx="2"/>
          </p:nvPr>
        </p:nvSpPr>
        <p:spPr>
          <a:xfrm>
            <a:off x="4848225" y="0"/>
            <a:ext cx="4295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57" name="Google Shape;2157;p12"/>
          <p:cNvSpPr>
            <a:spLocks noGrp="1"/>
          </p:cNvSpPr>
          <p:nvPr>
            <p:ph type="pic" idx="3"/>
          </p:nvPr>
        </p:nvSpPr>
        <p:spPr>
          <a:xfrm>
            <a:off x="0" y="0"/>
            <a:ext cx="606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58" name="Google Shape;2158;p12"/>
          <p:cNvSpPr txBox="1">
            <a:spLocks noGrp="1"/>
          </p:cNvSpPr>
          <p:nvPr>
            <p:ph type="title"/>
          </p:nvPr>
        </p:nvSpPr>
        <p:spPr>
          <a:xfrm>
            <a:off x="4848213" y="669601"/>
            <a:ext cx="3779971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6000" b="1" i="1" dirty="0">
                <a:solidFill>
                  <a:srgbClr val="FF0000"/>
                </a:solidFill>
              </a:rPr>
              <a:t>What </a:t>
            </a:r>
            <a:r>
              <a:rPr lang="en" sz="6000" b="1" i="1" dirty="0" smtClean="0">
                <a:solidFill>
                  <a:srgbClr val="FF0000"/>
                </a:solidFill>
              </a:rPr>
              <a:t>else is missing?</a:t>
            </a:r>
            <a:endParaRPr sz="6000" b="1" i="1" dirty="0">
              <a:solidFill>
                <a:srgbClr val="FF0000"/>
              </a:solidFill>
            </a:endParaRPr>
          </a:p>
        </p:txBody>
      </p:sp>
      <p:sp>
        <p:nvSpPr>
          <p:cNvPr id="2159" name="Google Shape;2159;p12"/>
          <p:cNvSpPr txBox="1">
            <a:spLocks noGrp="1"/>
          </p:cNvSpPr>
          <p:nvPr>
            <p:ph type="sldNum" idx="12"/>
          </p:nvPr>
        </p:nvSpPr>
        <p:spPr>
          <a:xfrm>
            <a:off x="8318408" y="4642009"/>
            <a:ext cx="4506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160" name="Google Shape;21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50" y="40738"/>
            <a:ext cx="3550850" cy="50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" name="Google Shape;21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026" y="1309461"/>
            <a:ext cx="3607422" cy="26211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6" name="Google Shape;2166;p13" descr="decorative element"/>
          <p:cNvGrpSpPr/>
          <p:nvPr/>
        </p:nvGrpSpPr>
        <p:grpSpPr>
          <a:xfrm>
            <a:off x="917444" y="-239999"/>
            <a:ext cx="5541224" cy="5143500"/>
            <a:chOff x="1826589" y="0"/>
            <a:chExt cx="7388298" cy="6858000"/>
          </a:xfrm>
        </p:grpSpPr>
        <p:sp>
          <p:nvSpPr>
            <p:cNvPr id="2167" name="Google Shape;2167;p13"/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>
                <a:gd name="adj" fmla="val 25000"/>
              </a:avLst>
            </a:prstGeom>
            <a:solidFill>
              <a:schemeClr val="lt1">
                <a:alpha val="81568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13"/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>
                <a:gd name="adj" fmla="val 25000"/>
              </a:avLst>
            </a:prstGeom>
            <a:solidFill>
              <a:schemeClr val="lt1">
                <a:alpha val="60392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3"/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>
                <a:gd name="adj" fmla="val 25000"/>
              </a:avLst>
            </a:prstGeom>
            <a:solidFill>
              <a:schemeClr val="lt1">
                <a:alpha val="83529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0" name="Google Shape;2170;p13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8111898" cy="443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8CD2"/>
              </a:buClr>
              <a:buSzPts val="2400"/>
              <a:buFont typeface="Corbel"/>
              <a:buNone/>
            </a:pPr>
            <a:r>
              <a:rPr lang="en" sz="2400">
                <a:solidFill>
                  <a:srgbClr val="248CD2"/>
                </a:solidFill>
              </a:rPr>
              <a:t>“Not Just an On-Campus Job” – Accountability and Reliability</a:t>
            </a:r>
            <a:endParaRPr/>
          </a:p>
        </p:txBody>
      </p:sp>
      <p:sp>
        <p:nvSpPr>
          <p:cNvPr id="2171" name="Google Shape;2171;p13"/>
          <p:cNvSpPr txBox="1"/>
          <p:nvPr/>
        </p:nvSpPr>
        <p:spPr>
          <a:xfrm>
            <a:off x="474890" y="861429"/>
            <a:ext cx="4735500" cy="373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first priority is academics, but </a:t>
            </a:r>
            <a:r>
              <a:rPr lang="en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you are at work, you are expected to approach your job professionally and give 100%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</a:t>
            </a:r>
            <a:r>
              <a:rPr lang="en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400+ 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on-campus student employees work at CalArts, that’s more than faculty and staff combined!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n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up for yourself and your department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expected to be at your job when you are scheduled to work.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to call out sick, do so as early as possible (preferably the night before your shift)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going on a trip or missing work for some other reason (outside of an illness) this is not considered sick time and you will not be paid for the hours missed. </a:t>
            </a:r>
            <a:endParaRPr lang="en" sz="1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n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supervisor know as early as you can that you will be out for an extended period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4"/>
          <p:cNvSpPr txBox="1">
            <a:spLocks noGrp="1"/>
          </p:cNvSpPr>
          <p:nvPr>
            <p:ph type="title"/>
          </p:nvPr>
        </p:nvSpPr>
        <p:spPr>
          <a:xfrm>
            <a:off x="474740" y="366504"/>
            <a:ext cx="81120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8CD2"/>
              </a:buClr>
              <a:buSzPts val="2100"/>
              <a:buFont typeface="Corbel"/>
              <a:buNone/>
            </a:pPr>
            <a:r>
              <a:rPr lang="en" sz="2100">
                <a:solidFill>
                  <a:srgbClr val="248CD2"/>
                </a:solidFill>
              </a:rPr>
              <a:t>Professionalism – Have a Positive Approach</a:t>
            </a:r>
            <a:endParaRPr/>
          </a:p>
        </p:txBody>
      </p:sp>
      <p:sp>
        <p:nvSpPr>
          <p:cNvPr id="2177" name="Google Shape;2177;p14"/>
          <p:cNvSpPr txBox="1"/>
          <p:nvPr/>
        </p:nvSpPr>
        <p:spPr>
          <a:xfrm>
            <a:off x="4848350" y="812450"/>
            <a:ext cx="3964800" cy="3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with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curiosity,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j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udgement</a:t>
            </a:r>
            <a:endParaRPr sz="13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en" sz="1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Spoiler Alert: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On-Campus job may not be your favorite job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the benefits: Gaining work experience, earning extra cash, having a flexible schedule and a supportive professional supervisor in a convenient location.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en" sz="1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“My on-campus jobs isn’t related to my </a:t>
            </a:r>
            <a:r>
              <a:rPr lang="en" sz="13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program!”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what you are learning about the world of work: what skills are you gaining in your position?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TRANSFERABLE SKILL SETS</a:t>
            </a: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700" marR="0" lvl="2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service, phone skills, software </a:t>
            </a:r>
            <a:r>
              <a:rPr lang="en" sz="13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knowledge, creativity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enthusiastic about learning new tasks and/or taking on additional responsibilities!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8" name="Google Shape;217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95" y="835296"/>
            <a:ext cx="4630547" cy="347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15"/>
          <p:cNvSpPr txBox="1">
            <a:spLocks noGrp="1"/>
          </p:cNvSpPr>
          <p:nvPr>
            <p:ph type="body" idx="1"/>
          </p:nvPr>
        </p:nvSpPr>
        <p:spPr>
          <a:xfrm>
            <a:off x="275378" y="957692"/>
            <a:ext cx="4038714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 b="1" dirty="0"/>
              <a:t>Supervisor Expectations:</a:t>
            </a:r>
            <a:endParaRPr dirty="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dirty="0"/>
              <a:t>Arrive on time for every shift! Even better, 5 minutes early</a:t>
            </a:r>
            <a:endParaRPr dirty="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dirty="0"/>
              <a:t>Take notes during training and don’t be afraid to ask questions </a:t>
            </a:r>
            <a:endParaRPr dirty="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dirty="0"/>
              <a:t>Only call in sick if you are actually sick</a:t>
            </a:r>
            <a:endParaRPr dirty="0"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 dirty="0"/>
              <a:t>Be sure you know who to contact and how to call in sick</a:t>
            </a:r>
            <a:endParaRPr dirty="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dirty="0"/>
              <a:t>Avoid doing homework while on the clock unless specified by your supervisor, they are paying you to work</a:t>
            </a:r>
            <a:endParaRPr dirty="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dirty="0"/>
              <a:t>Say “Good morning” or “Good afternoon”, build relationships with your supervisors and co-workers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endParaRPr sz="500" dirty="0"/>
          </a:p>
        </p:txBody>
      </p:sp>
      <p:sp>
        <p:nvSpPr>
          <p:cNvPr id="2184" name="Google Shape;2184;p15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81118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434F"/>
              </a:buClr>
              <a:buSzPts val="2400"/>
              <a:buFont typeface="Corbel"/>
              <a:buNone/>
            </a:pPr>
            <a:r>
              <a:rPr lang="en" sz="2400">
                <a:solidFill>
                  <a:srgbClr val="8A434F"/>
                </a:solidFill>
              </a:rPr>
              <a:t>Get to you know your office and their expectations: </a:t>
            </a:r>
            <a:endParaRPr/>
          </a:p>
        </p:txBody>
      </p:sp>
      <p:pic>
        <p:nvPicPr>
          <p:cNvPr id="2185" name="Google Shape;2185;p15" descr="Image result for bo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0838" y="1187156"/>
            <a:ext cx="4453757" cy="278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16"/>
          <p:cNvSpPr txBox="1">
            <a:spLocks noGrp="1"/>
          </p:cNvSpPr>
          <p:nvPr>
            <p:ph type="body" idx="1"/>
          </p:nvPr>
        </p:nvSpPr>
        <p:spPr>
          <a:xfrm>
            <a:off x="474889" y="856959"/>
            <a:ext cx="6157299" cy="318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 dirty="0"/>
              <a:t>Take notes &amp; ask questions! </a:t>
            </a:r>
            <a:endParaRPr dirty="0"/>
          </a:p>
          <a:p>
            <a:pPr marL="520700" lvl="1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 dirty="0"/>
              <a:t>Your supervisor is there for you and wants to help you</a:t>
            </a:r>
            <a:endParaRPr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 dirty="0"/>
              <a:t>It is okay to feel overwhelmed, the learning curve will end soon and you will be an expert in no time! </a:t>
            </a:r>
            <a:endParaRPr sz="1500" dirty="0"/>
          </a:p>
        </p:txBody>
      </p:sp>
      <p:sp>
        <p:nvSpPr>
          <p:cNvPr id="2191" name="Google Shape;2191;p16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81118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434F"/>
              </a:buClr>
              <a:buSzPts val="2700"/>
              <a:buFont typeface="Corbel"/>
              <a:buNone/>
            </a:pPr>
            <a:r>
              <a:rPr lang="en" sz="2700">
                <a:solidFill>
                  <a:srgbClr val="8A434F"/>
                </a:solidFill>
              </a:rPr>
              <a:t>During Training: </a:t>
            </a:r>
            <a:endParaRPr/>
          </a:p>
        </p:txBody>
      </p:sp>
      <p:sp>
        <p:nvSpPr>
          <p:cNvPr id="2192" name="Google Shape;2192;p16"/>
          <p:cNvSpPr txBox="1"/>
          <p:nvPr/>
        </p:nvSpPr>
        <p:spPr>
          <a:xfrm>
            <a:off x="474890" y="1926935"/>
            <a:ext cx="4434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8A434F"/>
                </a:solidFill>
                <a:latin typeface="Corbel"/>
                <a:ea typeface="Corbel"/>
                <a:cs typeface="Corbel"/>
                <a:sym typeface="Corbel"/>
              </a:rPr>
              <a:t>Throughout the Academic Year: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16"/>
          <p:cNvSpPr txBox="1"/>
          <p:nvPr/>
        </p:nvSpPr>
        <p:spPr>
          <a:xfrm>
            <a:off x="560499" y="2365519"/>
            <a:ext cx="60717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show up on time!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dedication and enthusiasm about the work you are doing, you are making a huge impact on CalArts!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don’t have anything to do, ask for projects or assist with organizing the office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building relationships with your supervisor and co-workers (they may be a reference in the future)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for ways to get involved on campus!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4" name="Google Shape;2194;p16" descr="Image result for dwight schrute quo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2151" y="69434"/>
            <a:ext cx="2143125" cy="2950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p17"/>
          <p:cNvSpPr/>
          <p:nvPr/>
        </p:nvSpPr>
        <p:spPr>
          <a:xfrm>
            <a:off x="403825" y="401444"/>
            <a:ext cx="4103649" cy="399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8A434F"/>
                </a:solidFill>
                <a:latin typeface="Calibri"/>
                <a:ea typeface="Calibri"/>
                <a:cs typeface="Calibri"/>
                <a:sym typeface="Calibri"/>
              </a:rPr>
              <a:t>Don’t be Dwight….  Make sure to: </a:t>
            </a:r>
            <a:endParaRPr sz="3000" b="1" i="0" u="none" strike="noStrike" cap="none" dirty="0">
              <a:solidFill>
                <a:srgbClr val="8A43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clean appearance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wear headphones to work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ignore or avoid guests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good posture at desk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personal talk out of the office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your phone in your </a:t>
            </a:r>
            <a:r>
              <a:rPr lang="en" sz="17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 or pocket, 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on the desk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good eye contact with visitors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give out confidential information (when in doubt, ask)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0" name="Google Shape;2200;p17" descr="Image result for dwight schrute quo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7475" y="545275"/>
            <a:ext cx="4438376" cy="27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18"/>
          <p:cNvSpPr/>
          <p:nvPr/>
        </p:nvSpPr>
        <p:spPr>
          <a:xfrm>
            <a:off x="403825" y="401444"/>
            <a:ext cx="6661803" cy="43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sng" strike="noStrike" cap="none" dirty="0">
                <a:solidFill>
                  <a:srgbClr val="8A434F"/>
                </a:solidFill>
                <a:latin typeface="Calibri"/>
                <a:ea typeface="Calibri"/>
                <a:cs typeface="Calibri"/>
                <a:sym typeface="Calibri"/>
              </a:rPr>
              <a:t>What are other aspects to consider?</a:t>
            </a:r>
            <a:endParaRPr sz="1100" b="0" i="0" u="sng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work with different demographics (for instance, how to work with older individuals, being mindful of someone else’s identity, providing clear directions, speaking clearly and making eye contact, etc</a:t>
            </a:r>
            <a:r>
              <a:rPr lang="en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endParaRPr lang="en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Asking 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clearly assessing how to approach your supervisor with questions or for input (aka, try Googling to find an answer </a:t>
            </a:r>
            <a:r>
              <a:rPr lang="en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first)</a:t>
            </a: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endParaRPr lang="en" sz="1200" dirty="0">
              <a:ea typeface="Calibri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supervisor’s preferences (trying to work on a project first before deciding whether to request training, or should I immediately come with </a:t>
            </a:r>
            <a:r>
              <a:rPr lang="en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questions)</a:t>
            </a: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endParaRPr lang="en" sz="1200" dirty="0" smtClean="0">
              <a:ea typeface="Calibri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the supervisor feedback about their leadership style and whether the working relationship could be better served if xyz was in place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6" name="Google Shape;22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6054" y="1057012"/>
            <a:ext cx="2021746" cy="2021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19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81118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434F"/>
              </a:buClr>
              <a:buSzPts val="2700"/>
              <a:buFont typeface="Corbel"/>
              <a:buNone/>
            </a:pPr>
            <a:r>
              <a:rPr lang="en" sz="2700">
                <a:solidFill>
                  <a:srgbClr val="8A434F"/>
                </a:solidFill>
              </a:rPr>
              <a:t>Customer Service Over the Phone…</a:t>
            </a:r>
            <a:endParaRPr/>
          </a:p>
        </p:txBody>
      </p:sp>
      <p:sp>
        <p:nvSpPr>
          <p:cNvPr id="2212" name="Google Shape;2212;p19"/>
          <p:cNvSpPr txBox="1"/>
          <p:nvPr/>
        </p:nvSpPr>
        <p:spPr>
          <a:xfrm>
            <a:off x="434775" y="886525"/>
            <a:ext cx="6289500" cy="3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new to answering phones, don’t worry. When in doubt, 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the caller on hold and ask someone for help.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your best to answer their questions, you can always take down their information and call them back (don’t forget!)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Smile while talking, it makes you sound enthusiastic!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use positive language</a:t>
            </a:r>
            <a:endParaRPr sz="13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caller asks for someone who is not there: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0" marR="0" lvl="2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</a:t>
            </a: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language: "I'm sorry they are not available at the moment, please call back" 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0" marR="0" lvl="2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positive language: "Unfortunately, they are not currently available. I am happy to pass along a message to them and they can call you back when they are available“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3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caller asks you a question that you don't know the answer to: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0" marR="0" lvl="2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</a:t>
            </a: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positive language: "I'm sorry, but I don't know“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0" marR="0" lvl="2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positive language: "I'm not sure of the answer. Do you mind if I place you a brief hold so I can get the correct answer for you?"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3" name="Google Shape;22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0100" y="264850"/>
            <a:ext cx="3153900" cy="20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2"/>
          <p:cNvSpPr txBox="1">
            <a:spLocks noGrp="1"/>
          </p:cNvSpPr>
          <p:nvPr>
            <p:ph type="ctrTitle" idx="4294967295"/>
          </p:nvPr>
        </p:nvSpPr>
        <p:spPr>
          <a:xfrm>
            <a:off x="1715250" y="725869"/>
            <a:ext cx="57135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</a:pPr>
            <a:r>
              <a:rPr lang="en" sz="48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Who’s Here?</a:t>
            </a:r>
            <a:endParaRPr sz="4800" b="1" i="0" u="none" strike="noStrike" cap="non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55" name="Google Shape;2055;p2"/>
          <p:cNvSpPr txBox="1">
            <a:spLocks noGrp="1"/>
          </p:cNvSpPr>
          <p:nvPr>
            <p:ph type="body" idx="4294967295"/>
          </p:nvPr>
        </p:nvSpPr>
        <p:spPr>
          <a:xfrm>
            <a:off x="1199300" y="1477825"/>
            <a:ext cx="6579000" cy="29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8A43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434F"/>
              </a:buClr>
              <a:buSzPts val="1800"/>
              <a:buFont typeface="Arial"/>
              <a:buNone/>
            </a:pPr>
            <a:endParaRPr sz="1800">
              <a:solidFill>
                <a:srgbClr val="8A43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 b="1">
                <a:solidFill>
                  <a:srgbClr val="8A434F"/>
                </a:solidFill>
                <a:latin typeface="Calibri"/>
                <a:ea typeface="Calibri"/>
                <a:cs typeface="Calibri"/>
                <a:sym typeface="Calibri"/>
              </a:rPr>
              <a:t>Ryan Akers</a:t>
            </a:r>
            <a:endParaRPr sz="1800">
              <a:solidFill>
                <a:srgbClr val="8A43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8A434F"/>
                </a:solidFill>
                <a:latin typeface="Calibri"/>
                <a:ea typeface="Calibri"/>
                <a:cs typeface="Calibri"/>
                <a:sym typeface="Calibri"/>
              </a:rPr>
              <a:t>Assistant Director of Student Employment</a:t>
            </a:r>
            <a:endParaRPr sz="1800">
              <a:solidFill>
                <a:srgbClr val="8A43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8A43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 b="1">
                <a:solidFill>
                  <a:srgbClr val="8A434F"/>
                </a:solidFill>
                <a:latin typeface="Calibri"/>
                <a:ea typeface="Calibri"/>
                <a:cs typeface="Calibri"/>
                <a:sym typeface="Calibri"/>
              </a:rPr>
              <a:t>Students, introduce yourselves! </a:t>
            </a:r>
            <a:endParaRPr sz="1800" b="1">
              <a:solidFill>
                <a:srgbClr val="8A43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434F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8A434F"/>
                </a:solidFill>
                <a:latin typeface="Calibri"/>
                <a:ea typeface="Calibri"/>
                <a:cs typeface="Calibri"/>
                <a:sym typeface="Calibri"/>
              </a:rPr>
              <a:t>Tell us your name, pronoun, year and major, and what your student worker role is.</a:t>
            </a:r>
            <a:endParaRPr sz="1800">
              <a:solidFill>
                <a:srgbClr val="8A43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/>
          </a:p>
        </p:txBody>
      </p:sp>
      <p:sp>
        <p:nvSpPr>
          <p:cNvPr id="2056" name="Google Shape;2056;p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8" name="Google Shape;2218;p20" descr="Image result for youtub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1806" y="1499038"/>
            <a:ext cx="3499157" cy="2051231"/>
          </a:xfrm>
          <a:prstGeom prst="rect">
            <a:avLst/>
          </a:prstGeom>
          <a:noFill/>
          <a:ln>
            <a:noFill/>
          </a:ln>
        </p:spPr>
      </p:pic>
      <p:sp>
        <p:nvSpPr>
          <p:cNvPr id="2219" name="Google Shape;2219;p20"/>
          <p:cNvSpPr>
            <a:spLocks noGrp="1"/>
          </p:cNvSpPr>
          <p:nvPr>
            <p:ph type="pic" idx="2"/>
          </p:nvPr>
        </p:nvSpPr>
        <p:spPr>
          <a:xfrm>
            <a:off x="-1" y="0"/>
            <a:ext cx="4128516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20" name="Google Shape;2220;p20"/>
          <p:cNvSpPr txBox="1">
            <a:spLocks noGrp="1"/>
          </p:cNvSpPr>
          <p:nvPr>
            <p:ph type="ctrTitle"/>
          </p:nvPr>
        </p:nvSpPr>
        <p:spPr>
          <a:xfrm>
            <a:off x="4978894" y="416844"/>
            <a:ext cx="3284982" cy="98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434F"/>
              </a:buClr>
              <a:buSzPts val="3300"/>
              <a:buFont typeface="Corbel"/>
              <a:buNone/>
            </a:pPr>
            <a:r>
              <a:rPr lang="en">
                <a:solidFill>
                  <a:srgbClr val="8A434F"/>
                </a:solidFill>
              </a:rPr>
              <a:t>Phone Etiquette Overview</a:t>
            </a:r>
            <a:endParaRPr/>
          </a:p>
        </p:txBody>
      </p:sp>
      <p:pic>
        <p:nvPicPr>
          <p:cNvPr id="2221" name="Google Shape;2221;p20" descr="Image result for happy phone c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4128516" cy="195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2" name="Google Shape;2222;p20" descr="Image result for happy phone ca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2212991"/>
            <a:ext cx="4128516" cy="2674556"/>
          </a:xfrm>
          <a:prstGeom prst="rect">
            <a:avLst/>
          </a:prstGeom>
          <a:noFill/>
          <a:ln>
            <a:noFill/>
          </a:ln>
        </p:spPr>
      </p:pic>
      <p:sp>
        <p:nvSpPr>
          <p:cNvPr id="2223" name="Google Shape;2223;p20"/>
          <p:cNvSpPr/>
          <p:nvPr/>
        </p:nvSpPr>
        <p:spPr>
          <a:xfrm>
            <a:off x="4885788" y="3763033"/>
            <a:ext cx="34711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https://www.youtube.com/watch?v=Fii-Knk9lZc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21"/>
          <p:cNvSpPr>
            <a:spLocks noGrp="1"/>
          </p:cNvSpPr>
          <p:nvPr>
            <p:ph type="pic" idx="2"/>
          </p:nvPr>
        </p:nvSpPr>
        <p:spPr>
          <a:xfrm>
            <a:off x="-1" y="0"/>
            <a:ext cx="4128516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29" name="Google Shape;2229;p21"/>
          <p:cNvSpPr txBox="1">
            <a:spLocks noGrp="1"/>
          </p:cNvSpPr>
          <p:nvPr>
            <p:ph type="ctrTitle"/>
          </p:nvPr>
        </p:nvSpPr>
        <p:spPr>
          <a:xfrm>
            <a:off x="4585850" y="416850"/>
            <a:ext cx="36780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434F"/>
              </a:buClr>
              <a:buSzPts val="3300"/>
              <a:buFont typeface="Corbel"/>
              <a:buNone/>
            </a:pPr>
            <a:r>
              <a:rPr lang="en">
                <a:solidFill>
                  <a:srgbClr val="8A434F"/>
                </a:solidFill>
              </a:rPr>
              <a:t>Phone Etiquette Overview</a:t>
            </a:r>
            <a:endParaRPr/>
          </a:p>
        </p:txBody>
      </p:sp>
      <p:pic>
        <p:nvPicPr>
          <p:cNvPr id="2230" name="Google Shape;2230;p21" descr="Image result for happy phone c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4128516" cy="195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1" name="Google Shape;2231;p21" descr="Image result for happy phone c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212991"/>
            <a:ext cx="4128516" cy="2674556"/>
          </a:xfrm>
          <a:prstGeom prst="rect">
            <a:avLst/>
          </a:prstGeom>
          <a:noFill/>
          <a:ln>
            <a:noFill/>
          </a:ln>
        </p:spPr>
      </p:pic>
      <p:sp>
        <p:nvSpPr>
          <p:cNvPr id="2232" name="Google Shape;2232;p21"/>
          <p:cNvSpPr/>
          <p:nvPr/>
        </p:nvSpPr>
        <p:spPr>
          <a:xfrm>
            <a:off x="4335385" y="1446871"/>
            <a:ext cx="4572000" cy="33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answer the phone by saying: </a:t>
            </a: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“Hello, thank you for calling the ___ office at CalArts, how may I help you?”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placing a call, state your name and where you are calling from </a:t>
            </a: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"Hello, my name is Sandy from the ____ office at CalArts. May I please speak to...."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through exactly what you plan to say BEFORE placing the call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allow interruptions to occur during conversations. If this is not possible, </a:t>
            </a: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"My apologies, an urgent matter has come up, may I place you on a brief hold?"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leaving a message talk clearly and slowly, leave your phone number twice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7" name="Google Shape;2237;p22" descr="room of red chairs in front of a window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50074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8" name="Google Shape;2238;p22"/>
          <p:cNvSpPr txBox="1">
            <a:spLocks noGrp="1"/>
          </p:cNvSpPr>
          <p:nvPr>
            <p:ph type="ctrTitle"/>
          </p:nvPr>
        </p:nvSpPr>
        <p:spPr>
          <a:xfrm>
            <a:off x="5541809" y="1788444"/>
            <a:ext cx="3284982" cy="67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</a:pPr>
            <a:r>
              <a:rPr lang="en"/>
              <a:t>FERPA Overview</a:t>
            </a:r>
            <a:endParaRPr/>
          </a:p>
        </p:txBody>
      </p:sp>
      <p:sp>
        <p:nvSpPr>
          <p:cNvPr id="2239" name="Google Shape;2239;p22"/>
          <p:cNvSpPr txBox="1">
            <a:spLocks noGrp="1"/>
          </p:cNvSpPr>
          <p:nvPr>
            <p:ph type="subTitle" idx="1"/>
          </p:nvPr>
        </p:nvSpPr>
        <p:spPr>
          <a:xfrm>
            <a:off x="5541809" y="4044301"/>
            <a:ext cx="3134106" cy="3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606E"/>
              </a:buClr>
              <a:buSzPts val="1400"/>
              <a:buNone/>
            </a:pPr>
            <a:r>
              <a:rPr lang="en"/>
              <a:t>Family Educational Rights and Privacy Act (1974) </a:t>
            </a:r>
            <a:endParaRPr/>
          </a:p>
        </p:txBody>
      </p:sp>
      <p:grpSp>
        <p:nvGrpSpPr>
          <p:cNvPr id="2240" name="Google Shape;2240;p22" descr="decorative element"/>
          <p:cNvGrpSpPr/>
          <p:nvPr/>
        </p:nvGrpSpPr>
        <p:grpSpPr>
          <a:xfrm>
            <a:off x="-2805" y="0"/>
            <a:ext cx="4656487" cy="5143500"/>
            <a:chOff x="-3740" y="0"/>
            <a:chExt cx="6208649" cy="6858000"/>
          </a:xfrm>
        </p:grpSpPr>
        <p:sp>
          <p:nvSpPr>
            <p:cNvPr id="2241" name="Google Shape;2241;p22"/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/>
              <a:ahLst/>
              <a:cxnLst/>
              <a:rect l="l" t="t" r="r" b="b"/>
              <a:pathLst>
                <a:path w="6208649" h="6858000" extrusionOk="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2F2F2">
                <a:alpha val="55294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22"/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5294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23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76546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434F"/>
              </a:buClr>
              <a:buSzPts val="2700"/>
              <a:buFont typeface="Corbel"/>
              <a:buNone/>
            </a:pPr>
            <a:r>
              <a:rPr lang="en" sz="2700">
                <a:solidFill>
                  <a:srgbClr val="8A434F"/>
                </a:solidFill>
              </a:rPr>
              <a:t>What is FERPA? </a:t>
            </a:r>
            <a:endParaRPr/>
          </a:p>
        </p:txBody>
      </p:sp>
      <p:sp>
        <p:nvSpPr>
          <p:cNvPr id="2248" name="Google Shape;2248;p23"/>
          <p:cNvSpPr/>
          <p:nvPr/>
        </p:nvSpPr>
        <p:spPr>
          <a:xfrm>
            <a:off x="2636862" y="3954950"/>
            <a:ext cx="387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https://www.youtube.com/watch?v=CTv0aHw1AFI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9" name="Google Shape;2249;p23" descr="Image result for youtub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1256" y="1408720"/>
            <a:ext cx="4143375" cy="24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" name="Google Shape;2254;p24" descr="group of students at a table studying in the librar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5" name="Google Shape;2255;p24" descr="decorative element"/>
          <p:cNvGrpSpPr/>
          <p:nvPr/>
        </p:nvGrpSpPr>
        <p:grpSpPr>
          <a:xfrm>
            <a:off x="0" y="0"/>
            <a:ext cx="5217792" cy="5143500"/>
            <a:chOff x="0" y="0"/>
            <a:chExt cx="6957056" cy="6858000"/>
          </a:xfrm>
        </p:grpSpPr>
        <p:sp>
          <p:nvSpPr>
            <p:cNvPr id="2256" name="Google Shape;2256;p24"/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24"/>
            <p:cNvSpPr/>
            <p:nvPr/>
          </p:nvSpPr>
          <p:spPr>
            <a:xfrm rot="10800000">
              <a:off x="0" y="482600"/>
              <a:ext cx="6957056" cy="5892799"/>
            </a:xfrm>
            <a:custGeom>
              <a:avLst/>
              <a:gdLst/>
              <a:ahLst/>
              <a:cxnLst/>
              <a:rect l="l" t="t" r="r" b="b"/>
              <a:pathLst>
                <a:path w="6957056" h="5892799" extrusionOk="0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1568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24"/>
            <p:cNvSpPr/>
            <p:nvPr/>
          </p:nvSpPr>
          <p:spPr>
            <a:xfrm rot="10800000">
              <a:off x="0" y="4457696"/>
              <a:ext cx="6267450" cy="883839"/>
            </a:xfrm>
            <a:custGeom>
              <a:avLst/>
              <a:gdLst/>
              <a:ahLst/>
              <a:cxnLst/>
              <a:rect l="l" t="t" r="r" b="b"/>
              <a:pathLst>
                <a:path w="6267450" h="883839" extrusionOk="0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9" name="Google Shape;2259;p24"/>
          <p:cNvSpPr txBox="1">
            <a:spLocks noGrp="1"/>
          </p:cNvSpPr>
          <p:nvPr>
            <p:ph type="ctrTitle"/>
          </p:nvPr>
        </p:nvSpPr>
        <p:spPr>
          <a:xfrm>
            <a:off x="237015" y="1803175"/>
            <a:ext cx="3997529" cy="1309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orbel"/>
              <a:buNone/>
            </a:pPr>
            <a:r>
              <a:rPr lang="en"/>
              <a:t>Your On-Campus Work Experience Matters</a:t>
            </a:r>
            <a:endParaRPr/>
          </a:p>
        </p:txBody>
      </p:sp>
      <p:sp>
        <p:nvSpPr>
          <p:cNvPr id="2260" name="Google Shape;2260;p24"/>
          <p:cNvSpPr txBox="1">
            <a:spLocks noGrp="1"/>
          </p:cNvSpPr>
          <p:nvPr>
            <p:ph type="subTitle" idx="1"/>
          </p:nvPr>
        </p:nvSpPr>
        <p:spPr>
          <a:xfrm>
            <a:off x="339885" y="3414968"/>
            <a:ext cx="3787133" cy="3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"/>
              <a:t>Let’s go over how to list your position on your resume!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25"/>
          <p:cNvSpPr txBox="1"/>
          <p:nvPr/>
        </p:nvSpPr>
        <p:spPr>
          <a:xfrm>
            <a:off x="512342" y="429142"/>
            <a:ext cx="3354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Resumes in a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25" descr="Image result for nutshell"/>
          <p:cNvSpPr/>
          <p:nvPr/>
        </p:nvSpPr>
        <p:spPr>
          <a:xfrm>
            <a:off x="116681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7" name="Google Shape;226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1150" y="243625"/>
            <a:ext cx="2524350" cy="53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8" name="Google Shape;2268;p25"/>
          <p:cNvSpPr/>
          <p:nvPr/>
        </p:nvSpPr>
        <p:spPr>
          <a:xfrm>
            <a:off x="4889965" y="339388"/>
            <a:ext cx="3021895" cy="1053819"/>
          </a:xfrm>
          <a:prstGeom prst="flowChartPunchedTape">
            <a:avLst/>
          </a:prstGeom>
          <a:solidFill>
            <a:srgbClr val="DFBEC4"/>
          </a:solidFill>
          <a:ln w="12700" cap="flat" cmpd="sng">
            <a:solidFill>
              <a:srgbClr val="8B4B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Capture the employer’s attention in 10 seconds or less***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25"/>
          <p:cNvSpPr/>
          <p:nvPr/>
        </p:nvSpPr>
        <p:spPr>
          <a:xfrm>
            <a:off x="4322815" y="2787279"/>
            <a:ext cx="2224800" cy="1380000"/>
          </a:xfrm>
          <a:prstGeom prst="bracketPair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0" name="Google Shape;2270;p25"/>
          <p:cNvSpPr txBox="1"/>
          <p:nvPr/>
        </p:nvSpPr>
        <p:spPr>
          <a:xfrm>
            <a:off x="4556219" y="2819385"/>
            <a:ext cx="18984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descriptive bullet points that are specific.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what you do everyday…write this down!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1" name="Google Shape;227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400" y="775350"/>
            <a:ext cx="3644499" cy="3936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2" name="Google Shape;2272;p25"/>
          <p:cNvCxnSpPr/>
          <p:nvPr/>
        </p:nvCxnSpPr>
        <p:spPr>
          <a:xfrm rot="10800000">
            <a:off x="3567725" y="3331675"/>
            <a:ext cx="687300" cy="2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26"/>
          <p:cNvSpPr txBox="1">
            <a:spLocks noGrp="1"/>
          </p:cNvSpPr>
          <p:nvPr>
            <p:ph type="sldNum" idx="12"/>
          </p:nvPr>
        </p:nvSpPr>
        <p:spPr>
          <a:xfrm>
            <a:off x="8318408" y="4642009"/>
            <a:ext cx="4506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278" name="Google Shape;227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5" y="55075"/>
            <a:ext cx="5868150" cy="4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9" name="Google Shape;2279;p26"/>
          <p:cNvCxnSpPr/>
          <p:nvPr/>
        </p:nvCxnSpPr>
        <p:spPr>
          <a:xfrm rot="10800000" flipH="1">
            <a:off x="89850" y="1834275"/>
            <a:ext cx="6213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80" name="Google Shape;2280;p26"/>
          <p:cNvCxnSpPr/>
          <p:nvPr/>
        </p:nvCxnSpPr>
        <p:spPr>
          <a:xfrm>
            <a:off x="134775" y="2695275"/>
            <a:ext cx="62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81" name="Google Shape;2281;p26"/>
          <p:cNvCxnSpPr/>
          <p:nvPr/>
        </p:nvCxnSpPr>
        <p:spPr>
          <a:xfrm flipH="1">
            <a:off x="3481475" y="1692050"/>
            <a:ext cx="28824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82" name="Google Shape;2282;p26"/>
          <p:cNvSpPr txBox="1">
            <a:spLocks noGrp="1"/>
          </p:cNvSpPr>
          <p:nvPr>
            <p:ph type="ctrTitle" idx="4294967295"/>
          </p:nvPr>
        </p:nvSpPr>
        <p:spPr>
          <a:xfrm>
            <a:off x="6678325" y="351875"/>
            <a:ext cx="2373300" cy="2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Center for Life &amp; Work’s page on the Hub contains tons of information and resources to help guide you through your job search and career exploration during and after your time at CalArts </a:t>
            </a:r>
            <a:endParaRPr sz="17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27"/>
          <p:cNvSpPr txBox="1">
            <a:spLocks noGrp="1"/>
          </p:cNvSpPr>
          <p:nvPr>
            <p:ph type="sldNum" idx="12"/>
          </p:nvPr>
        </p:nvSpPr>
        <p:spPr>
          <a:xfrm>
            <a:off x="8318408" y="4642009"/>
            <a:ext cx="4506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288" name="Google Shape;2288;p27"/>
          <p:cNvSpPr txBox="1">
            <a:spLocks noGrp="1"/>
          </p:cNvSpPr>
          <p:nvPr>
            <p:ph type="ctrTitle" idx="4294967295"/>
          </p:nvPr>
        </p:nvSpPr>
        <p:spPr>
          <a:xfrm>
            <a:off x="366825" y="421525"/>
            <a:ext cx="2508000" cy="15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Scheduling Career Advising appointments with Life &amp; Work Advisor Sarah Melnick through Compass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89" name="Google Shape;22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2325" y="421525"/>
            <a:ext cx="5635523" cy="3838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0" name="Google Shape;2290;p27"/>
          <p:cNvSpPr txBox="1"/>
          <p:nvPr/>
        </p:nvSpPr>
        <p:spPr>
          <a:xfrm>
            <a:off x="366825" y="2029200"/>
            <a:ext cx="23508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Or, email </a:t>
            </a:r>
            <a:r>
              <a:rPr lang="en" sz="1300" b="0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smelnick@calarts.edu</a:t>
            </a:r>
            <a:r>
              <a:rPr lang="en" sz="13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to get your Compass profile set up while discussing any job search or professional packet concerns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1" name="Google Shape;2291;p27"/>
          <p:cNvCxnSpPr/>
          <p:nvPr/>
        </p:nvCxnSpPr>
        <p:spPr>
          <a:xfrm>
            <a:off x="6625925" y="119775"/>
            <a:ext cx="1467300" cy="351900"/>
          </a:xfrm>
          <a:prstGeom prst="straightConnector1">
            <a:avLst/>
          </a:prstGeom>
          <a:noFill/>
          <a:ln w="9525" cap="flat" cmpd="sng">
            <a:solidFill>
              <a:srgbClr val="F55D4B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28"/>
          <p:cNvSpPr/>
          <p:nvPr/>
        </p:nvSpPr>
        <p:spPr>
          <a:xfrm>
            <a:off x="474889" y="1913708"/>
            <a:ext cx="1925411" cy="3009356"/>
          </a:xfrm>
          <a:prstGeom prst="rect">
            <a:avLst/>
          </a:prstGeom>
          <a:solidFill>
            <a:srgbClr val="EFDDE1"/>
          </a:solidFill>
          <a:ln w="12700" cap="flat" cmpd="sng">
            <a:solidFill>
              <a:srgbClr val="8146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7" name="Google Shape;2297;p28" descr="group of students throwing their graduation caps in the air at sunse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0" r="2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8" name="Google Shape;2298;p28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76546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rbel"/>
              <a:buNone/>
            </a:pPr>
            <a:r>
              <a:rPr lang="en" sz="3000">
                <a:solidFill>
                  <a:schemeClr val="lt1"/>
                </a:solidFill>
              </a:rPr>
              <a:t>Upload Your Resume to Compass for review!</a:t>
            </a:r>
            <a:br>
              <a:rPr lang="en" sz="3000">
                <a:solidFill>
                  <a:schemeClr val="lt1"/>
                </a:solidFill>
              </a:rPr>
            </a:br>
            <a:r>
              <a:rPr lang="en" sz="3000">
                <a:solidFill>
                  <a:schemeClr val="lt1"/>
                </a:solidFill>
              </a:rPr>
              <a:t/>
            </a:r>
            <a:br>
              <a:rPr lang="en" sz="3000">
                <a:solidFill>
                  <a:schemeClr val="lt1"/>
                </a:solidFill>
              </a:rPr>
            </a:br>
            <a:endParaRPr sz="3000">
              <a:solidFill>
                <a:schemeClr val="lt1"/>
              </a:solidFill>
            </a:endParaRPr>
          </a:p>
        </p:txBody>
      </p:sp>
      <p:sp>
        <p:nvSpPr>
          <p:cNvPr id="2299" name="Google Shape;2299;p28"/>
          <p:cNvSpPr/>
          <p:nvPr/>
        </p:nvSpPr>
        <p:spPr>
          <a:xfrm>
            <a:off x="596600" y="1250500"/>
            <a:ext cx="2429700" cy="22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will be well on your way to getting that next internship or job.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" name="Google Shape;2304;p29" descr="books on a shelf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5" name="Google Shape;2305;p29" descr="decorative element"/>
          <p:cNvGrpSpPr/>
          <p:nvPr/>
        </p:nvGrpSpPr>
        <p:grpSpPr>
          <a:xfrm>
            <a:off x="0" y="0"/>
            <a:ext cx="3562953" cy="5143500"/>
            <a:chOff x="0" y="0"/>
            <a:chExt cx="4750604" cy="6858000"/>
          </a:xfrm>
        </p:grpSpPr>
        <p:sp>
          <p:nvSpPr>
            <p:cNvPr id="2306" name="Google Shape;2306;p29"/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/>
              <a:ahLst/>
              <a:cxnLst/>
              <a:rect l="l" t="t" r="r" b="b"/>
              <a:pathLst>
                <a:path w="4750604" h="6858000" extrusionOk="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29411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9"/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/>
              <a:ahLst/>
              <a:cxnLst/>
              <a:rect l="l" t="t" r="r" b="b"/>
              <a:pathLst>
                <a:path w="3946799" h="6858000" extrusionOk="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1568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9"/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/>
              <a:ahLst/>
              <a:cxnLst/>
              <a:rect l="l" t="t" r="r" b="b"/>
              <a:pathLst>
                <a:path w="3723822" h="6858000" extrusionOk="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7254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29"/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/>
              <a:ahLst/>
              <a:cxnLst/>
              <a:rect l="l" t="t" r="r" b="b"/>
              <a:pathLst>
                <a:path w="3374007" h="6858000" extrusionOk="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0" name="Google Shape;2310;p29"/>
          <p:cNvSpPr txBox="1">
            <a:spLocks noGrp="1"/>
          </p:cNvSpPr>
          <p:nvPr>
            <p:ph type="title"/>
          </p:nvPr>
        </p:nvSpPr>
        <p:spPr>
          <a:xfrm>
            <a:off x="3121032" y="1214294"/>
            <a:ext cx="35994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311" name="Google Shape;2311;p29"/>
          <p:cNvSpPr txBox="1">
            <a:spLocks noGrp="1"/>
          </p:cNvSpPr>
          <p:nvPr>
            <p:ph type="body" idx="1"/>
          </p:nvPr>
        </p:nvSpPr>
        <p:spPr>
          <a:xfrm>
            <a:off x="2967125" y="2204850"/>
            <a:ext cx="39072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</a:pPr>
            <a:r>
              <a:rPr lang="en" sz="4500" b="1"/>
              <a:t>Any Questions?</a:t>
            </a:r>
            <a:endParaRPr sz="4500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3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/>
              <a:t>ice breaker</a:t>
            </a:r>
            <a:endParaRPr sz="3000"/>
          </a:p>
        </p:txBody>
      </p:sp>
      <p:sp>
        <p:nvSpPr>
          <p:cNvPr id="2062" name="Google Shape;2062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63" name="Google Shape;206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345099" y="2321524"/>
            <a:ext cx="2549275" cy="72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4" name="Google Shape;2064;p3"/>
          <p:cNvSpPr txBox="1"/>
          <p:nvPr/>
        </p:nvSpPr>
        <p:spPr>
          <a:xfrm>
            <a:off x="7141425" y="2810350"/>
            <a:ext cx="54762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065" name="Google Shape;206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251650" y="2322987"/>
            <a:ext cx="2471000" cy="7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6" name="Google Shape;2066;p3"/>
          <p:cNvSpPr txBox="1"/>
          <p:nvPr/>
        </p:nvSpPr>
        <p:spPr>
          <a:xfrm>
            <a:off x="3241050" y="1336713"/>
            <a:ext cx="2661900" cy="26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Would you rather have more time or more money? </a:t>
            </a:r>
            <a:endParaRPr sz="14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What are your 3 favorite food dishes?</a:t>
            </a:r>
            <a:endParaRPr sz="14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If you could have lunch with 1 person, who would it be and why?</a:t>
            </a:r>
            <a:endParaRPr sz="14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Google Shape;2071;p4" descr="boy walking with a bookbag and bik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27094" y="0"/>
            <a:ext cx="401690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2" name="Google Shape;2072;p4" descr="decorative element"/>
          <p:cNvGrpSpPr/>
          <p:nvPr/>
        </p:nvGrpSpPr>
        <p:grpSpPr>
          <a:xfrm>
            <a:off x="1946885" y="0"/>
            <a:ext cx="5541224" cy="5143500"/>
            <a:chOff x="1826589" y="0"/>
            <a:chExt cx="7388298" cy="6858000"/>
          </a:xfrm>
        </p:grpSpPr>
        <p:sp>
          <p:nvSpPr>
            <p:cNvPr id="2073" name="Google Shape;2073;p4"/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>
                <a:gd name="adj" fmla="val 25000"/>
              </a:avLst>
            </a:prstGeom>
            <a:solidFill>
              <a:schemeClr val="lt1">
                <a:alpha val="81568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4"/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>
                <a:gd name="adj" fmla="val 25000"/>
              </a:avLst>
            </a:prstGeom>
            <a:solidFill>
              <a:schemeClr val="lt1">
                <a:alpha val="60392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4"/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>
                <a:gd name="adj" fmla="val 25000"/>
              </a:avLst>
            </a:prstGeom>
            <a:solidFill>
              <a:schemeClr val="lt1">
                <a:alpha val="83529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6" name="Google Shape;2076;p4" descr="decorative element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4" descr="decorative element"/>
          <p:cNvSpPr/>
          <p:nvPr/>
        </p:nvSpPr>
        <p:spPr>
          <a:xfrm>
            <a:off x="8318408" y="4564859"/>
            <a:ext cx="450730" cy="450731"/>
          </a:xfrm>
          <a:prstGeom prst="ellipse">
            <a:avLst/>
          </a:prstGeom>
          <a:solidFill>
            <a:srgbClr val="8A434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4"/>
          <p:cNvSpPr txBox="1"/>
          <p:nvPr/>
        </p:nvSpPr>
        <p:spPr>
          <a:xfrm>
            <a:off x="8318408" y="4642009"/>
            <a:ext cx="450730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4"/>
          <p:cNvSpPr txBox="1">
            <a:spLocks noGrp="1"/>
          </p:cNvSpPr>
          <p:nvPr>
            <p:ph type="body" idx="1"/>
          </p:nvPr>
        </p:nvSpPr>
        <p:spPr>
          <a:xfrm>
            <a:off x="3289918" y="1779579"/>
            <a:ext cx="2125980" cy="252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400"/>
              <a:t>Provide financial assistance to students to help fund their academic studies. </a:t>
            </a:r>
            <a:endParaRPr/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/>
              <a:t>Students can make about $3,000 extra for one academic year of work</a:t>
            </a:r>
            <a:endParaRPr/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/>
              <a:t>Great spending money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sp>
        <p:nvSpPr>
          <p:cNvPr id="2080" name="Google Shape;2080;p4"/>
          <p:cNvSpPr txBox="1">
            <a:spLocks noGrp="1"/>
          </p:cNvSpPr>
          <p:nvPr>
            <p:ph type="body" idx="3"/>
          </p:nvPr>
        </p:nvSpPr>
        <p:spPr>
          <a:xfrm>
            <a:off x="498191" y="1699495"/>
            <a:ext cx="2125980" cy="252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400"/>
              <a:t>By working on-campus you will have the opportunity to:</a:t>
            </a:r>
            <a:endParaRPr/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/>
              <a:t>Gain professional skill sets</a:t>
            </a:r>
            <a:endParaRPr/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/>
              <a:t>Meet new students, staff, and faculty</a:t>
            </a:r>
            <a:endParaRPr/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/>
              <a:t>Become more involved with campus</a:t>
            </a:r>
            <a:endParaRPr/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/>
              <a:t>&amp; BUILD YOUR RESUME!</a:t>
            </a:r>
            <a:endParaRPr/>
          </a:p>
          <a:p>
            <a:pPr marL="21590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/>
          </a:p>
        </p:txBody>
      </p:sp>
      <p:sp>
        <p:nvSpPr>
          <p:cNvPr id="2081" name="Google Shape;2081;p4"/>
          <p:cNvSpPr txBox="1">
            <a:spLocks noGrp="1"/>
          </p:cNvSpPr>
          <p:nvPr>
            <p:ph type="title"/>
          </p:nvPr>
        </p:nvSpPr>
        <p:spPr>
          <a:xfrm>
            <a:off x="474890" y="418079"/>
            <a:ext cx="5168673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orbel"/>
              <a:buNone/>
            </a:pPr>
            <a:r>
              <a:rPr lang="en" sz="2400">
                <a:solidFill>
                  <a:srgbClr val="7030A0"/>
                </a:solidFill>
              </a:rPr>
              <a:t>Student Employment Program Goals</a:t>
            </a:r>
            <a:endParaRPr sz="2400">
              <a:solidFill>
                <a:srgbClr val="7030A0"/>
              </a:solidFill>
            </a:endParaRPr>
          </a:p>
        </p:txBody>
      </p:sp>
      <p:pic>
        <p:nvPicPr>
          <p:cNvPr id="2082" name="Google Shape;2082;p4" descr="Open Book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42553" y="1128359"/>
            <a:ext cx="41148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3" name="Google Shape;2083;p4" descr="Image result for dollar sig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5992" y="1084843"/>
            <a:ext cx="457282" cy="571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Google Shape;20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64" y="827978"/>
            <a:ext cx="4448731" cy="3236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9" name="Google Shape;2089;p5" descr="decorative element"/>
          <p:cNvGrpSpPr/>
          <p:nvPr/>
        </p:nvGrpSpPr>
        <p:grpSpPr>
          <a:xfrm>
            <a:off x="3217918" y="272726"/>
            <a:ext cx="5541224" cy="4870774"/>
            <a:chOff x="1826589" y="0"/>
            <a:chExt cx="7388298" cy="6858000"/>
          </a:xfrm>
        </p:grpSpPr>
        <p:sp>
          <p:nvSpPr>
            <p:cNvPr id="2090" name="Google Shape;2090;p5"/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>
                <a:gd name="adj" fmla="val 25000"/>
              </a:avLst>
            </a:prstGeom>
            <a:solidFill>
              <a:schemeClr val="lt1">
                <a:alpha val="81568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5"/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>
                <a:gd name="adj" fmla="val 25000"/>
              </a:avLst>
            </a:prstGeom>
            <a:solidFill>
              <a:schemeClr val="lt1">
                <a:alpha val="60392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5"/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>
                <a:gd name="adj" fmla="val 25000"/>
              </a:avLst>
            </a:prstGeom>
            <a:solidFill>
              <a:schemeClr val="lt1">
                <a:alpha val="83529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3" name="Google Shape;2093;p5"/>
          <p:cNvSpPr txBox="1">
            <a:spLocks noGrp="1"/>
          </p:cNvSpPr>
          <p:nvPr>
            <p:ph type="title"/>
          </p:nvPr>
        </p:nvSpPr>
        <p:spPr>
          <a:xfrm>
            <a:off x="205778" y="204730"/>
            <a:ext cx="811189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orbel"/>
              <a:buNone/>
            </a:pPr>
            <a:r>
              <a:rPr lang="en" sz="2400">
                <a:solidFill>
                  <a:srgbClr val="7030A0"/>
                </a:solidFill>
              </a:rPr>
              <a:t>Quick Facts </a:t>
            </a:r>
            <a:endParaRPr/>
          </a:p>
        </p:txBody>
      </p:sp>
      <p:sp>
        <p:nvSpPr>
          <p:cNvPr id="2094" name="Google Shape;2094;p5"/>
          <p:cNvSpPr txBox="1"/>
          <p:nvPr/>
        </p:nvSpPr>
        <p:spPr>
          <a:xfrm>
            <a:off x="4687747" y="945887"/>
            <a:ext cx="4071300" cy="3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student employee you….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only work up to 25 hrs. per week (40 hrs. during school breaks)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international students are allowed to work a maximum of 20 hours per week and 40 hours during school breaks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remain enrolled at least part-time throughout the duration of your employment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authorized to work in the US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else?!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submit your time card every two weeks throughout the semester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list time you are actually working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time sheets will be needed if you don’t submit your hours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6"/>
          <p:cNvSpPr txBox="1">
            <a:spLocks noGrp="1"/>
          </p:cNvSpPr>
          <p:nvPr>
            <p:ph type="ctrTitle"/>
          </p:nvPr>
        </p:nvSpPr>
        <p:spPr>
          <a:xfrm>
            <a:off x="4336473" y="62345"/>
            <a:ext cx="4745182" cy="118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None/>
            </a:pPr>
            <a:r>
              <a:rPr lang="en"/>
              <a:t>Submit your timecard in Paycom every two weeks </a:t>
            </a:r>
            <a:endParaRPr/>
          </a:p>
        </p:txBody>
      </p:sp>
      <p:pic>
        <p:nvPicPr>
          <p:cNvPr id="2100" name="Google Shape;210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775" y="2261050"/>
            <a:ext cx="3908151" cy="25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1" name="Google Shape;210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3148" y="1475510"/>
            <a:ext cx="4351832" cy="299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2" name="Google Shape;210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031674" cy="180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3" name="Google Shape;2103;p6"/>
          <p:cNvPicPr preferRelativeResize="0"/>
          <p:nvPr/>
        </p:nvPicPr>
        <p:blipFill rotWithShape="1">
          <a:blip r:embed="rId6">
            <a:alphaModFix/>
          </a:blip>
          <a:srcRect b="13487"/>
          <a:stretch/>
        </p:blipFill>
        <p:spPr>
          <a:xfrm>
            <a:off x="163213" y="2450299"/>
            <a:ext cx="3879275" cy="26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4" name="Google Shape;2104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3148" y="2127117"/>
            <a:ext cx="4610852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7"/>
          <p:cNvSpPr txBox="1">
            <a:spLocks noGrp="1"/>
          </p:cNvSpPr>
          <p:nvPr>
            <p:ph type="subTitle" idx="1"/>
          </p:nvPr>
        </p:nvSpPr>
        <p:spPr>
          <a:xfrm>
            <a:off x="4286800" y="207425"/>
            <a:ext cx="47079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The week you are entering data for appears at the top left corner.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You will need to fill out your timesheets for each week and submit for approval.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Select your "Time in" and "Time out" times from the dropdown list or you can type in the time directly.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Make sure you type in the correct position code.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 smtClean="0">
                <a:solidFill>
                  <a:schemeClr val="dk1"/>
                </a:solidFill>
              </a:rPr>
              <a:t>Don't </a:t>
            </a:r>
            <a:r>
              <a:rPr lang="en" sz="1500" dirty="0">
                <a:solidFill>
                  <a:schemeClr val="dk1"/>
                </a:solidFill>
              </a:rPr>
              <a:t>forget to include a lunch if you take one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</a:rPr>
              <a:t>Once finished select submit for approval then your supervisor will approve. Once approved you will receive an email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10" name="Google Shape;2110;p7"/>
          <p:cNvSpPr txBox="1"/>
          <p:nvPr/>
        </p:nvSpPr>
        <p:spPr>
          <a:xfrm>
            <a:off x="6551175" y="2039675"/>
            <a:ext cx="262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1" name="Google Shape;211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15" y="0"/>
            <a:ext cx="3589550" cy="2757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2" name="Google Shape;211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443" y="2710375"/>
            <a:ext cx="3258544" cy="233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3" name="Google Shape;2113;p7"/>
          <p:cNvPicPr preferRelativeResize="0"/>
          <p:nvPr/>
        </p:nvPicPr>
        <p:blipFill rotWithShape="1">
          <a:blip r:embed="rId5">
            <a:alphaModFix/>
          </a:blip>
          <a:srcRect t="32659"/>
          <a:stretch/>
        </p:blipFill>
        <p:spPr>
          <a:xfrm>
            <a:off x="4663240" y="2969391"/>
            <a:ext cx="3258550" cy="118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8"/>
          <p:cNvSpPr>
            <a:spLocks noGrp="1"/>
          </p:cNvSpPr>
          <p:nvPr>
            <p:ph type="pic" idx="2"/>
          </p:nvPr>
        </p:nvSpPr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19" name="Google Shape;2119;p8"/>
          <p:cNvSpPr txBox="1">
            <a:spLocks noGrp="1"/>
          </p:cNvSpPr>
          <p:nvPr>
            <p:ph type="ctrTitle"/>
          </p:nvPr>
        </p:nvSpPr>
        <p:spPr>
          <a:xfrm>
            <a:off x="234686" y="73471"/>
            <a:ext cx="5385529" cy="1309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 Rounded"/>
              <a:buNone/>
            </a:pPr>
            <a:r>
              <a:rPr lang="en" b="1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  <a:t>Mistakes Happen….</a:t>
            </a:r>
            <a:br>
              <a:rPr lang="en" b="1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" b="1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  <a:t>Here’s How to Fix Them</a:t>
            </a:r>
            <a:endParaRPr/>
          </a:p>
        </p:txBody>
      </p:sp>
      <p:sp>
        <p:nvSpPr>
          <p:cNvPr id="2120" name="Google Shape;2120;p8"/>
          <p:cNvSpPr txBox="1">
            <a:spLocks noGrp="1"/>
          </p:cNvSpPr>
          <p:nvPr>
            <p:ph type="subTitle" idx="1"/>
          </p:nvPr>
        </p:nvSpPr>
        <p:spPr>
          <a:xfrm>
            <a:off x="518532" y="1507266"/>
            <a:ext cx="7577253" cy="3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" b="1" dirty="0">
                <a:solidFill>
                  <a:schemeClr val="dk1"/>
                </a:solidFill>
              </a:rPr>
              <a:t>1. Missing a timecard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dirty="0">
                <a:solidFill>
                  <a:schemeClr val="dk1"/>
                </a:solidFill>
              </a:rPr>
              <a:t>	- Let your primary supervisor know right away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dirty="0">
                <a:solidFill>
                  <a:schemeClr val="dk1"/>
                </a:solidFill>
              </a:rPr>
              <a:t>	- If they are still able to access your timecard, they can make the correction for you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dirty="0">
                <a:solidFill>
                  <a:schemeClr val="dk1"/>
                </a:solidFill>
              </a:rPr>
              <a:t>	- If your supervisor cannot fix it, </a:t>
            </a:r>
            <a:r>
              <a:rPr lang="en" dirty="0" smtClean="0">
                <a:solidFill>
                  <a:schemeClr val="dk1"/>
                </a:solidFill>
              </a:rPr>
              <a:t>contact the Payroll office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 startAt="2"/>
            </a:pPr>
            <a:r>
              <a:rPr lang="en" b="1" dirty="0">
                <a:solidFill>
                  <a:schemeClr val="dk1"/>
                </a:solidFill>
              </a:rPr>
              <a:t>Making an error on your timecard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400" b="1" dirty="0">
                <a:solidFill>
                  <a:schemeClr val="dk1"/>
                </a:solidFill>
              </a:rPr>
              <a:t>	- </a:t>
            </a:r>
            <a:r>
              <a:rPr lang="en" sz="1400" dirty="0">
                <a:solidFill>
                  <a:schemeClr val="dk1"/>
                </a:solidFill>
              </a:rPr>
              <a:t>Let your supervisor know and they may be able to fix it, if the deadline has not passed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626" y="3201078"/>
            <a:ext cx="4248443" cy="17958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9"/>
          <p:cNvSpPr txBox="1">
            <a:spLocks noGrp="1"/>
          </p:cNvSpPr>
          <p:nvPr>
            <p:ph type="ctrTitle"/>
          </p:nvPr>
        </p:nvSpPr>
        <p:spPr>
          <a:xfrm>
            <a:off x="972995" y="208156"/>
            <a:ext cx="71229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8CD2"/>
              </a:buClr>
              <a:buSzPts val="3300"/>
              <a:buFont typeface="Corbel"/>
              <a:buNone/>
            </a:pPr>
            <a:r>
              <a:rPr lang="en">
                <a:solidFill>
                  <a:srgbClr val="248CD2"/>
                </a:solidFill>
              </a:rPr>
              <a:t>Meal Breaks &amp; Rest Breaks</a:t>
            </a:r>
            <a:endParaRPr/>
          </a:p>
        </p:txBody>
      </p:sp>
      <p:sp>
        <p:nvSpPr>
          <p:cNvPr id="2127" name="Google Shape;2127;p9"/>
          <p:cNvSpPr txBox="1">
            <a:spLocks noGrp="1"/>
          </p:cNvSpPr>
          <p:nvPr>
            <p:ph type="subTitle" idx="1"/>
          </p:nvPr>
        </p:nvSpPr>
        <p:spPr>
          <a:xfrm>
            <a:off x="3802339" y="1037931"/>
            <a:ext cx="47619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</a:rPr>
              <a:t>REST BREAK: </a:t>
            </a:r>
            <a:r>
              <a:rPr lang="en" sz="1800" dirty="0">
                <a:solidFill>
                  <a:schemeClr val="dk1"/>
                </a:solidFill>
              </a:rPr>
              <a:t>If you work at least 3.5 hours in one day, you are entitled to a rest break of at most 10 minutes (this is paid and not indicated on your timecard) </a:t>
            </a:r>
            <a:endParaRPr dirty="0"/>
          </a:p>
          <a:p>
            <a:pPr marL="2540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2540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</a:rPr>
              <a:t>MEAL BREAK</a:t>
            </a:r>
            <a:r>
              <a:rPr lang="en" sz="1800" dirty="0">
                <a:solidFill>
                  <a:schemeClr val="dk1"/>
                </a:solidFill>
              </a:rPr>
              <a:t>: If you work 5 hours in a row on one day, you are entitled to a meal break of at least 30 minutes. </a:t>
            </a:r>
            <a:endParaRPr dirty="0"/>
          </a:p>
          <a:p>
            <a:pPr marL="774700" lvl="1" indent="-241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dirty="0"/>
              <a:t>Run this by your </a:t>
            </a:r>
            <a:r>
              <a:rPr lang="en" sz="1600" dirty="0" smtClean="0"/>
              <a:t>supervisor when you plan to leave for lunch </a:t>
            </a:r>
          </a:p>
          <a:p>
            <a:pPr marL="774700" lvl="1" indent="-241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dirty="0" smtClean="0"/>
              <a:t>The </a:t>
            </a:r>
            <a:r>
              <a:rPr lang="en" sz="1600" dirty="0"/>
              <a:t>employee and employer can agree to waive this meal period provided they do not work more than 6 hours in the workday.</a:t>
            </a:r>
            <a:endParaRPr sz="1600" dirty="0"/>
          </a:p>
          <a:p>
            <a:pPr marL="774700" lvl="1" indent="-241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dirty="0">
                <a:solidFill>
                  <a:schemeClr val="dk1"/>
                </a:solidFill>
              </a:rPr>
              <a:t>This break is unpaid and documented on your timecard</a:t>
            </a:r>
            <a:endParaRPr sz="1600" dirty="0"/>
          </a:p>
          <a:p>
            <a:pPr marL="2540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2128" name="Google Shape;2128;p9" descr="Image result for in n ou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1344">
            <a:off x="142207" y="1534703"/>
            <a:ext cx="3615292" cy="241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1878</Words>
  <Application>Microsoft Office PowerPoint</Application>
  <PresentationFormat>On-screen Show (16:9)</PresentationFormat>
  <Paragraphs>180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Calibri</vt:lpstr>
      <vt:lpstr>Noto Sans Symbols</vt:lpstr>
      <vt:lpstr>Arial</vt:lpstr>
      <vt:lpstr>Merriweather</vt:lpstr>
      <vt:lpstr>Amatic SC</vt:lpstr>
      <vt:lpstr>Corbel</vt:lpstr>
      <vt:lpstr>Arial Rounded</vt:lpstr>
      <vt:lpstr>Office Theme</vt:lpstr>
      <vt:lpstr>Nathaniel template</vt:lpstr>
      <vt:lpstr>Student Employment Training:  The Keys to Success at CalArts and beyond</vt:lpstr>
      <vt:lpstr>Who’s Here?</vt:lpstr>
      <vt:lpstr>ice breaker</vt:lpstr>
      <vt:lpstr>Student Employment Program Goals</vt:lpstr>
      <vt:lpstr>Quick Facts </vt:lpstr>
      <vt:lpstr>Submit your timecard in Paycom every two weeks </vt:lpstr>
      <vt:lpstr>PowerPoint Presentation</vt:lpstr>
      <vt:lpstr>Mistakes Happen…. Here’s How to Fix Them</vt:lpstr>
      <vt:lpstr>Meal Breaks &amp; Rest Breaks</vt:lpstr>
      <vt:lpstr>Sick Leave</vt:lpstr>
      <vt:lpstr>Start your job off on the right foot. </vt:lpstr>
      <vt:lpstr>What else is missing?</vt:lpstr>
      <vt:lpstr>“Not Just an On-Campus Job” – Accountability and Reliability</vt:lpstr>
      <vt:lpstr>Professionalism – Have a Positive Approach</vt:lpstr>
      <vt:lpstr>Get to you know your office and their expectations: </vt:lpstr>
      <vt:lpstr>During Training: </vt:lpstr>
      <vt:lpstr>PowerPoint Presentation</vt:lpstr>
      <vt:lpstr>PowerPoint Presentation</vt:lpstr>
      <vt:lpstr>Customer Service Over the Phone…</vt:lpstr>
      <vt:lpstr>Phone Etiquette Overview</vt:lpstr>
      <vt:lpstr>Phone Etiquette Overview</vt:lpstr>
      <vt:lpstr>FERPA Overview</vt:lpstr>
      <vt:lpstr>What is FERPA? </vt:lpstr>
      <vt:lpstr>Your On-Campus Work Experience Matters</vt:lpstr>
      <vt:lpstr>PowerPoint Presentation</vt:lpstr>
      <vt:lpstr>The Center for Life &amp; Work’s page on the Hub contains tons of information and resources to help guide you through your job search and career exploration during and after your time at CalArts  </vt:lpstr>
      <vt:lpstr>Scheduling Career Advising appointments with Life &amp; Work Advisor Sarah Melnick through Compass </vt:lpstr>
      <vt:lpstr>Upload Your Resume to Compass for review!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Employment Training:  The Keys to Success at CalArts and beyond</dc:title>
  <dc:creator>Ryan Akers</dc:creator>
  <cp:lastModifiedBy>Ryan Akers</cp:lastModifiedBy>
  <cp:revision>3</cp:revision>
  <dcterms:modified xsi:type="dcterms:W3CDTF">2024-03-14T18:42:35Z</dcterms:modified>
</cp:coreProperties>
</file>